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roxima Nova"/>
      <p:regular r:id="rId47"/>
      <p:bold r:id="rId48"/>
      <p:italic r:id="rId49"/>
      <p:boldItalic r:id="rId50"/>
    </p:embeddedFon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Proxima Nova Semibold"/>
      <p:regular r:id="rId59"/>
      <p:bold r:id="rId60"/>
      <p:boldItalic r:id="rId61"/>
    </p:embeddedFont>
    <p:embeddedFont>
      <p:font typeface="Montserrat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ExtraBold-bold.fntdata"/><Relationship Id="rId61" Type="http://schemas.openxmlformats.org/officeDocument/2006/relationships/font" Target="fonts/ProximaNovaSemibold-boldItalic.fntdata"/><Relationship Id="rId20" Type="http://schemas.openxmlformats.org/officeDocument/2006/relationships/slide" Target="slides/slide15.xml"/><Relationship Id="rId63"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Semibo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ProximaNova-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schemas.openxmlformats.org/officeDocument/2006/relationships/font" Target="fonts/MontserratMedium-regular.fnt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57" Type="http://schemas.openxmlformats.org/officeDocument/2006/relationships/font" Target="fonts/MontserratMedium-italic.fntdata"/><Relationship Id="rId12" Type="http://schemas.openxmlformats.org/officeDocument/2006/relationships/slide" Target="slides/slide7.xml"/><Relationship Id="rId56" Type="http://schemas.openxmlformats.org/officeDocument/2006/relationships/font" Target="fonts/MontserratMedium-bold.fntdata"/><Relationship Id="rId15" Type="http://schemas.openxmlformats.org/officeDocument/2006/relationships/slide" Target="slides/slide10.xml"/><Relationship Id="rId59" Type="http://schemas.openxmlformats.org/officeDocument/2006/relationships/font" Target="fonts/ProximaNovaSemibold-regular.fntdata"/><Relationship Id="rId14" Type="http://schemas.openxmlformats.org/officeDocument/2006/relationships/slide" Target="slides/slide9.xml"/><Relationship Id="rId58" Type="http://schemas.openxmlformats.org/officeDocument/2006/relationships/font" Target="fonts/Montserrat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04b212d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04b212d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04b212da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04b212da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0ce91b8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0ce91b8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fd34e6a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fd34e6a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0ce91b8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0ce91b8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f9262ee2f_0_26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f9262ee2f_0_26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04b212d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04b212d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0f47889c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0f47889c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f9262ee2f_0_2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f9262ee2f_0_2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0f47889c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0f47889c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0f47889c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0f47889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f9262ee2f_0_2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f9262ee2f_0_2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fdf3f86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fdf3f86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fdf3f868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fdf3f868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fdf3f868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fdf3f868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fdf3f868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fdf3f868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fdf3f868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fdf3f868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fdf3f868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fdf3f868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fdf3f868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fdf3f868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f9262ee2f_0_26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f9262ee2f_0_26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f9262ee2f_0_26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f9262ee2f_0_26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f9262ee2f_0_1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f9262ee2f_0_1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fab634be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fab634b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fab634b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fab634b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04b212d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04b212d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04b212da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04b212da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 Id="rId3" Type="http://schemas.openxmlformats.org/officeDocument/2006/relationships/hyperlink" Target="https://en.wikipedia.org/wiki/Intrusion_detection" TargetMode="External"/><Relationship Id="rId4" Type="http://schemas.openxmlformats.org/officeDocument/2006/relationships/hyperlink" Target="https://en.wikipedia.org/wiki/Fraud_detection" TargetMode="External"/><Relationship Id="rId5" Type="http://schemas.openxmlformats.org/officeDocument/2006/relationships/hyperlink" Target="https://en.wikipedia.org/wiki/Machine_vision" TargetMode="External"/><Relationship Id="rId6" Type="http://schemas.openxmlformats.org/officeDocument/2006/relationships/hyperlink" Target="https://en.wikipedia.org/wiki/Data_pre-process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hyperlink" Target="https://towardsdatascience.com/unsupervised-learning-for-anomaly-detection-44c55a96b8c1" TargetMode="External"/><Relationship Id="rId4" Type="http://schemas.openxmlformats.org/officeDocument/2006/relationships/hyperlink" Target="https://journalofbigdata.springeropen.com/articles/10.1186/s40537-021-00475-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ww.ibm.com/cloud/learn/machine-learn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type="ctrTitle"/>
          </p:nvPr>
        </p:nvSpPr>
        <p:spPr>
          <a:xfrm>
            <a:off x="2252200" y="4966325"/>
            <a:ext cx="4792200" cy="3705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t/>
            </a:r>
            <a:endParaRPr sz="3900"/>
          </a:p>
          <a:p>
            <a:pPr indent="0" lvl="0" marL="0" rtl="0" algn="l">
              <a:lnSpc>
                <a:spcPct val="150000"/>
              </a:lnSpc>
              <a:spcBef>
                <a:spcPts val="0"/>
              </a:spcBef>
              <a:spcAft>
                <a:spcPts val="0"/>
              </a:spcAft>
              <a:buNone/>
            </a:pPr>
            <a:r>
              <a:rPr b="0" lang="en" sz="1400"/>
              <a:t> </a:t>
            </a:r>
            <a:endParaRPr b="0" sz="1400"/>
          </a:p>
          <a:p>
            <a:pPr indent="0" lvl="0" marL="0" rtl="0" algn="ctr">
              <a:lnSpc>
                <a:spcPct val="150000"/>
              </a:lnSpc>
              <a:spcBef>
                <a:spcPts val="0"/>
              </a:spcBef>
              <a:spcAft>
                <a:spcPts val="0"/>
              </a:spcAft>
              <a:buNone/>
            </a:pPr>
            <a:r>
              <a:t/>
            </a:r>
            <a:endParaRPr b="0" sz="3900">
              <a:latin typeface="Montserrat"/>
              <a:ea typeface="Montserrat"/>
              <a:cs typeface="Montserrat"/>
              <a:sym typeface="Montserrat"/>
            </a:endParaRPr>
          </a:p>
        </p:txBody>
      </p:sp>
      <p:pic>
        <p:nvPicPr>
          <p:cNvPr id="163" name="Google Shape;163;p38"/>
          <p:cNvPicPr preferRelativeResize="0"/>
          <p:nvPr/>
        </p:nvPicPr>
        <p:blipFill>
          <a:blip r:embed="rId3">
            <a:alphaModFix/>
          </a:blip>
          <a:stretch>
            <a:fillRect/>
          </a:stretch>
        </p:blipFill>
        <p:spPr>
          <a:xfrm>
            <a:off x="3447925" y="266900"/>
            <a:ext cx="2195500" cy="1097750"/>
          </a:xfrm>
          <a:prstGeom prst="rect">
            <a:avLst/>
          </a:prstGeom>
          <a:noFill/>
          <a:ln>
            <a:noFill/>
          </a:ln>
        </p:spPr>
      </p:pic>
      <p:sp>
        <p:nvSpPr>
          <p:cNvPr id="164" name="Google Shape;164;p38"/>
          <p:cNvSpPr txBox="1"/>
          <p:nvPr/>
        </p:nvSpPr>
        <p:spPr>
          <a:xfrm>
            <a:off x="1000450" y="2342825"/>
            <a:ext cx="7295700" cy="1031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i="1" lang="en" sz="2200">
                <a:solidFill>
                  <a:schemeClr val="lt2"/>
                </a:solidFill>
                <a:latin typeface="Montserrat ExtraBold"/>
                <a:ea typeface="Montserrat ExtraBold"/>
                <a:cs typeface="Montserrat ExtraBold"/>
                <a:sym typeface="Montserrat ExtraBold"/>
              </a:rPr>
              <a:t>Anomaly detection in Network Traffic Using</a:t>
            </a:r>
            <a:endParaRPr i="1" sz="2200">
              <a:solidFill>
                <a:schemeClr val="lt2"/>
              </a:solidFill>
              <a:latin typeface="Montserrat ExtraBold"/>
              <a:ea typeface="Montserrat ExtraBold"/>
              <a:cs typeface="Montserrat ExtraBold"/>
              <a:sym typeface="Montserrat ExtraBold"/>
            </a:endParaRPr>
          </a:p>
          <a:p>
            <a:pPr indent="0" lvl="0" marL="0" rtl="0" algn="ctr">
              <a:lnSpc>
                <a:spcPct val="150000"/>
              </a:lnSpc>
              <a:spcBef>
                <a:spcPts val="0"/>
              </a:spcBef>
              <a:spcAft>
                <a:spcPts val="0"/>
              </a:spcAft>
              <a:buNone/>
            </a:pPr>
            <a:r>
              <a:rPr i="1" lang="en" sz="2200">
                <a:solidFill>
                  <a:schemeClr val="lt2"/>
                </a:solidFill>
                <a:latin typeface="Montserrat ExtraBold"/>
                <a:ea typeface="Montserrat ExtraBold"/>
                <a:cs typeface="Montserrat ExtraBold"/>
                <a:sym typeface="Montserrat ExtraBold"/>
              </a:rPr>
              <a:t>Unsupervised Machine learning Approach</a:t>
            </a:r>
            <a:endParaRPr i="1" sz="2200">
              <a:solidFill>
                <a:schemeClr val="lt2"/>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7"/>
          <p:cNvSpPr txBox="1"/>
          <p:nvPr/>
        </p:nvSpPr>
        <p:spPr>
          <a:xfrm>
            <a:off x="386250" y="1419225"/>
            <a:ext cx="8371500" cy="328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Montserrat"/>
              <a:buChar char="●"/>
            </a:pPr>
            <a:r>
              <a:rPr b="1" lang="en" sz="1200">
                <a:solidFill>
                  <a:schemeClr val="lt1"/>
                </a:solidFill>
                <a:highlight>
                  <a:schemeClr val="dk1"/>
                </a:highlight>
                <a:latin typeface="Montserrat"/>
                <a:ea typeface="Montserrat"/>
                <a:cs typeface="Montserrat"/>
                <a:sym typeface="Montserrat"/>
              </a:rPr>
              <a:t>It is critical for network admins to be able to identify and react to changing operational conditions. Any nuances in the operational conditions of data centers or cloud applications can signal unacceptable levels of business risk. On the other hand, some divergences may point to positive growth.</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7500" lvl="0" marL="457200" rtl="0" algn="l">
              <a:lnSpc>
                <a:spcPct val="150000"/>
              </a:lnSpc>
              <a:spcBef>
                <a:spcPts val="1100"/>
              </a:spcBef>
              <a:spcAft>
                <a:spcPts val="0"/>
              </a:spcAft>
              <a:buClr>
                <a:schemeClr val="lt1"/>
              </a:buClr>
              <a:buSzPts val="1400"/>
              <a:buFont typeface="Montserrat"/>
              <a:buChar char="●"/>
            </a:pPr>
            <a:r>
              <a:rPr b="1" lang="en" sz="1200">
                <a:solidFill>
                  <a:schemeClr val="lt1"/>
                </a:solidFill>
                <a:highlight>
                  <a:schemeClr val="dk1"/>
                </a:highlight>
                <a:latin typeface="Montserrat"/>
                <a:ea typeface="Montserrat"/>
                <a:cs typeface="Montserrat"/>
                <a:sym typeface="Montserrat"/>
              </a:rPr>
              <a:t>Therefore, anomaly detection is central to extracting essential business insights and maintaining core operations. Consider these patterns—all of which demand the ability to discern between normal and abnormal behavior precisely and correctly.</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1100"/>
              </a:spcAft>
              <a:buNone/>
            </a:pPr>
            <a:r>
              <a:t/>
            </a:r>
            <a:endParaRPr>
              <a:latin typeface="Montserrat"/>
              <a:ea typeface="Montserrat"/>
              <a:cs typeface="Montserrat"/>
              <a:sym typeface="Montserrat"/>
            </a:endParaRPr>
          </a:p>
        </p:txBody>
      </p:sp>
      <p:sp>
        <p:nvSpPr>
          <p:cNvPr id="225" name="Google Shape;225;p47"/>
          <p:cNvSpPr txBox="1"/>
          <p:nvPr/>
        </p:nvSpPr>
        <p:spPr>
          <a:xfrm>
            <a:off x="1452850" y="721000"/>
            <a:ext cx="6376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400"/>
              </a:spcAft>
              <a:buNone/>
            </a:pPr>
            <a:r>
              <a:rPr b="1" lang="en" sz="1800">
                <a:solidFill>
                  <a:schemeClr val="lt1"/>
                </a:solidFill>
                <a:highlight>
                  <a:schemeClr val="dk1"/>
                </a:highlight>
                <a:latin typeface="Montserrat"/>
                <a:ea typeface="Montserrat"/>
                <a:cs typeface="Montserrat"/>
                <a:sym typeface="Montserrat"/>
              </a:rPr>
              <a:t>Why Anomaly Detection Is Important?</a:t>
            </a:r>
            <a:endParaRPr b="1" sz="18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sp>
        <p:nvSpPr>
          <p:cNvPr id="230" name="Google Shape;230;p48"/>
          <p:cNvSpPr txBox="1"/>
          <p:nvPr/>
        </p:nvSpPr>
        <p:spPr>
          <a:xfrm>
            <a:off x="386250" y="312675"/>
            <a:ext cx="8371500" cy="5111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2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An online retail business must predict which discounts, events, or new products may trigger boosts in sales which will increase demand on their web servers.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200">
              <a:solidFill>
                <a:schemeClr val="lt1"/>
              </a:solidFill>
              <a:latin typeface="Montserrat"/>
              <a:ea typeface="Montserrat"/>
              <a:cs typeface="Montserrat"/>
              <a:sym typeface="Montserrat"/>
            </a:endParaRPr>
          </a:p>
          <a:p>
            <a:pPr indent="-304800" lvl="0" marL="457200" rtl="0" algn="l">
              <a:lnSpc>
                <a:spcPct val="150000"/>
              </a:lnSpc>
              <a:spcBef>
                <a:spcPts val="15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An IT security team must prevent hacking and needs to detect abnormal login patterns and user behaviors.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150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lnSpc>
                <a:spcPct val="150000"/>
              </a:lnSpc>
              <a:spcBef>
                <a:spcPts val="15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A cloud provider has to allot traffic and services and has to assess changes to infrastructure in light of existing patterns in traffic and past resource failures.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150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lnSpc>
                <a:spcPct val="150000"/>
              </a:lnSpc>
              <a:spcBef>
                <a:spcPts val="15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A evidence-based, well-constructed behavioral model can not only represent data behavior, but also help users identify outliers and engage in meaningful predictive analysis. Static alerts and thresholds are not enough, because of the overwhelming scale of the operational parameters, and because it’s too easy to miss anomalies in false positives or negatives.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1100"/>
              </a:spcAft>
              <a:buNone/>
            </a:pPr>
            <a:r>
              <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9"/>
          <p:cNvSpPr txBox="1"/>
          <p:nvPr>
            <p:ph idx="4" type="title"/>
          </p:nvPr>
        </p:nvSpPr>
        <p:spPr>
          <a:xfrm>
            <a:off x="938500" y="445025"/>
            <a:ext cx="46293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Papers</a:t>
            </a:r>
            <a:endParaRPr/>
          </a:p>
        </p:txBody>
      </p:sp>
      <p:cxnSp>
        <p:nvCxnSpPr>
          <p:cNvPr id="236" name="Google Shape;236;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7" name="Google Shape;237;p49"/>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8" name="Google Shape;238;p49"/>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050"/>
              <a:t>Alenljung, B., Lindblom, J., Anderasson, R. &amp; T. Ziemke</a:t>
            </a:r>
            <a:endParaRPr b="1" sz="1050"/>
          </a:p>
          <a:p>
            <a:pPr indent="0" lvl="0" marL="0" rtl="0" algn="ctr">
              <a:spcBef>
                <a:spcPts val="0"/>
              </a:spcBef>
              <a:spcAft>
                <a:spcPts val="0"/>
              </a:spcAft>
              <a:buNone/>
            </a:pPr>
            <a:r>
              <a:rPr b="1" i="1" lang="en" sz="1050"/>
              <a:t>International Journal of Ambient Computing and Intelligence (IJACI)</a:t>
            </a:r>
            <a:endParaRPr b="1" sz="1050"/>
          </a:p>
          <a:p>
            <a:pPr indent="0" lvl="0" marL="0" rtl="0" algn="ctr">
              <a:spcBef>
                <a:spcPts val="0"/>
              </a:spcBef>
              <a:spcAft>
                <a:spcPts val="0"/>
              </a:spcAft>
              <a:buNone/>
            </a:pPr>
            <a:r>
              <a:t/>
            </a:r>
            <a:endParaRPr b="1" sz="1050"/>
          </a:p>
        </p:txBody>
      </p:sp>
      <p:sp>
        <p:nvSpPr>
          <p:cNvPr id="239" name="Google Shape;239;p49"/>
          <p:cNvSpPr txBox="1"/>
          <p:nvPr>
            <p:ph idx="2" type="title"/>
          </p:nvPr>
        </p:nvSpPr>
        <p:spPr>
          <a:xfrm>
            <a:off x="6272153" y="273811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0" name="Google Shape;240;p49"/>
          <p:cNvSpPr txBox="1"/>
          <p:nvPr>
            <p:ph idx="3" type="subTitle"/>
          </p:nvPr>
        </p:nvSpPr>
        <p:spPr>
          <a:xfrm>
            <a:off x="6028550" y="3452875"/>
            <a:ext cx="2554200" cy="12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000"/>
              <a:t>Swapneel Mehta</a:t>
            </a:r>
            <a:endParaRPr b="1" sz="1000"/>
          </a:p>
          <a:p>
            <a:pPr indent="0" lvl="0" marL="0" rtl="0" algn="ctr">
              <a:spcBef>
                <a:spcPts val="0"/>
              </a:spcBef>
              <a:spcAft>
                <a:spcPts val="0"/>
              </a:spcAft>
              <a:buNone/>
            </a:pPr>
            <a:r>
              <a:rPr b="1" lang="en" sz="1000"/>
              <a:t>Dept. Of Computer Engineering,</a:t>
            </a:r>
            <a:endParaRPr b="1" sz="1000"/>
          </a:p>
          <a:p>
            <a:pPr indent="0" lvl="0" marL="0" rtl="0" algn="ctr">
              <a:spcBef>
                <a:spcPts val="0"/>
              </a:spcBef>
              <a:spcAft>
                <a:spcPts val="0"/>
              </a:spcAft>
              <a:buNone/>
            </a:pPr>
            <a:r>
              <a:rPr b="1" lang="en" sz="1000"/>
              <a:t>D. J. Sanghvi College of Engineering</a:t>
            </a:r>
            <a:endParaRPr b="1" sz="1000"/>
          </a:p>
          <a:p>
            <a:pPr indent="0" lvl="0" marL="0" rtl="0" algn="ctr">
              <a:spcBef>
                <a:spcPts val="0"/>
              </a:spcBef>
              <a:spcAft>
                <a:spcPts val="0"/>
              </a:spcAft>
              <a:buNone/>
            </a:pPr>
            <a:r>
              <a:rPr b="1" lang="en" sz="1000"/>
              <a:t>Mumbai, India</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p:txBody>
      </p:sp>
      <p:sp>
        <p:nvSpPr>
          <p:cNvPr id="241" name="Google Shape;241;p49"/>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2" name="Google Shape;242;p49"/>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t>Aditya Vikram, Mohana</a:t>
            </a:r>
            <a:endParaRPr b="1" sz="1000"/>
          </a:p>
          <a:p>
            <a:pPr indent="0" lvl="0" marL="0" rtl="0" algn="ctr">
              <a:lnSpc>
                <a:spcPct val="115000"/>
              </a:lnSpc>
              <a:spcBef>
                <a:spcPts val="0"/>
              </a:spcBef>
              <a:spcAft>
                <a:spcPts val="0"/>
              </a:spcAft>
              <a:buNone/>
            </a:pPr>
            <a:r>
              <a:rPr b="1" lang="en" sz="1000"/>
              <a:t>Department of Electronics &amp;Telecommunication Engineering</a:t>
            </a:r>
            <a:endParaRPr b="1" sz="1000"/>
          </a:p>
          <a:p>
            <a:pPr indent="0" lvl="0" marL="0" rtl="0" algn="ctr">
              <a:lnSpc>
                <a:spcPct val="115000"/>
              </a:lnSpc>
              <a:spcBef>
                <a:spcPts val="0"/>
              </a:spcBef>
              <a:spcAft>
                <a:spcPts val="0"/>
              </a:spcAft>
              <a:buNone/>
            </a:pPr>
            <a:r>
              <a:rPr b="1" lang="en" sz="1000"/>
              <a:t>RV College of Engineering®, Bengaluru, India 2020 IEEE</a:t>
            </a:r>
            <a:endParaRPr b="1" sz="1000"/>
          </a:p>
          <a:p>
            <a:pPr indent="0" lvl="0" marL="0" rtl="0" algn="ctr">
              <a:lnSpc>
                <a:spcPct val="115000"/>
              </a:lnSpc>
              <a:spcBef>
                <a:spcPts val="0"/>
              </a:spcBef>
              <a:spcAft>
                <a:spcPts val="0"/>
              </a:spcAft>
              <a:buNone/>
            </a:pPr>
            <a:r>
              <a:t/>
            </a:r>
            <a:endParaRPr b="1" sz="1000"/>
          </a:p>
          <a:p>
            <a:pPr indent="0" lvl="0" marL="0" rtl="0" algn="ctr">
              <a:lnSpc>
                <a:spcPct val="115000"/>
              </a:lnSpc>
              <a:spcBef>
                <a:spcPts val="0"/>
              </a:spcBef>
              <a:spcAft>
                <a:spcPts val="0"/>
              </a:spcAft>
              <a:buNone/>
            </a:pPr>
            <a:r>
              <a:t/>
            </a:r>
            <a:endParaRPr b="1" sz="1000"/>
          </a:p>
        </p:txBody>
      </p:sp>
      <p:cxnSp>
        <p:nvCxnSpPr>
          <p:cNvPr id="243" name="Google Shape;243;p49"/>
          <p:cNvCxnSpPr/>
          <p:nvPr/>
        </p:nvCxnSpPr>
        <p:spPr>
          <a:xfrm>
            <a:off x="443609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4" name="Google Shape;244;p49"/>
          <p:cNvCxnSpPr/>
          <p:nvPr/>
        </p:nvCxnSpPr>
        <p:spPr>
          <a:xfrm>
            <a:off x="7238425"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5" name="Google Shape;245;p49"/>
          <p:cNvCxnSpPr/>
          <p:nvPr/>
        </p:nvCxnSpPr>
        <p:spPr>
          <a:xfrm>
            <a:off x="19460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6" name="Google Shape;246;p49"/>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9"/>
          <p:cNvSpPr/>
          <p:nvPr/>
        </p:nvSpPr>
        <p:spPr>
          <a:xfrm>
            <a:off x="422969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9"/>
          <p:cNvSpPr/>
          <p:nvPr/>
        </p:nvSpPr>
        <p:spPr>
          <a:xfrm>
            <a:off x="7032025" y="18413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0"/>
          <p:cNvSpPr txBox="1"/>
          <p:nvPr>
            <p:ph type="title"/>
          </p:nvPr>
        </p:nvSpPr>
        <p:spPr>
          <a:xfrm>
            <a:off x="5413375" y="13733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of Project </a:t>
            </a:r>
            <a:endParaRPr/>
          </a:p>
        </p:txBody>
      </p:sp>
      <p:sp>
        <p:nvSpPr>
          <p:cNvPr id="254" name="Google Shape;254;p50"/>
          <p:cNvSpPr txBox="1"/>
          <p:nvPr>
            <p:ph idx="1" type="body"/>
          </p:nvPr>
        </p:nvSpPr>
        <p:spPr>
          <a:xfrm>
            <a:off x="5337175" y="2670075"/>
            <a:ext cx="3730200" cy="207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t>We are developing an IDS(Intrusion Detection System),which helps to track and keep an eye out on the anomalous or abnormal activities in the network.Our software provides accurate results which can help to avoid any malicious attacks or intrusions by alerting the user before hand.</a:t>
            </a:r>
            <a:endParaRPr b="1" sz="1200"/>
          </a:p>
          <a:p>
            <a:pPr indent="0" lvl="0" marL="0" rtl="0" algn="l">
              <a:lnSpc>
                <a:spcPct val="150000"/>
              </a:lnSpc>
              <a:spcBef>
                <a:spcPts val="1600"/>
              </a:spcBef>
              <a:spcAft>
                <a:spcPts val="1600"/>
              </a:spcAft>
              <a:buNone/>
            </a:pPr>
            <a:r>
              <a:t/>
            </a:r>
            <a:endParaRPr b="1" sz="1200"/>
          </a:p>
        </p:txBody>
      </p:sp>
      <p:cxnSp>
        <p:nvCxnSpPr>
          <p:cNvPr id="255" name="Google Shape;255;p50"/>
          <p:cNvCxnSpPr/>
          <p:nvPr/>
        </p:nvCxnSpPr>
        <p:spPr>
          <a:xfrm>
            <a:off x="5225150" y="1540302"/>
            <a:ext cx="7500" cy="3153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6" name="Google Shape;256;p50"/>
          <p:cNvPicPr preferRelativeResize="0"/>
          <p:nvPr/>
        </p:nvPicPr>
        <p:blipFill rotWithShape="1">
          <a:blip r:embed="rId3">
            <a:alphaModFix/>
          </a:blip>
          <a:srcRect b="-2192" l="18080" r="23480" t="-2202"/>
          <a:stretch/>
        </p:blipFill>
        <p:spPr>
          <a:xfrm>
            <a:off x="-422250" y="-150075"/>
            <a:ext cx="4714800" cy="5413200"/>
          </a:xfrm>
          <a:prstGeom prst="flowChartDelay">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1"/>
          <p:cNvSpPr txBox="1"/>
          <p:nvPr/>
        </p:nvSpPr>
        <p:spPr>
          <a:xfrm>
            <a:off x="97875" y="1828775"/>
            <a:ext cx="28998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Montserrat"/>
                <a:ea typeface="Montserrat"/>
                <a:cs typeface="Montserrat"/>
                <a:sym typeface="Montserrat"/>
              </a:rPr>
              <a:t>Scope of Project</a:t>
            </a:r>
            <a:endParaRPr b="1" sz="2100">
              <a:solidFill>
                <a:schemeClr val="lt1"/>
              </a:solidFill>
              <a:latin typeface="Montserrat"/>
              <a:ea typeface="Montserrat"/>
              <a:cs typeface="Montserrat"/>
              <a:sym typeface="Montserrat"/>
            </a:endParaRPr>
          </a:p>
        </p:txBody>
      </p:sp>
      <p:cxnSp>
        <p:nvCxnSpPr>
          <p:cNvPr id="262" name="Google Shape;262;p51"/>
          <p:cNvCxnSpPr/>
          <p:nvPr/>
        </p:nvCxnSpPr>
        <p:spPr>
          <a:xfrm>
            <a:off x="3031475" y="642877"/>
            <a:ext cx="7500" cy="31530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3" name="Google Shape;263;p51"/>
          <p:cNvSpPr txBox="1"/>
          <p:nvPr/>
        </p:nvSpPr>
        <p:spPr>
          <a:xfrm>
            <a:off x="3388225" y="1108200"/>
            <a:ext cx="5509200" cy="235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lt1"/>
                </a:solidFill>
                <a:latin typeface="Montserrat"/>
                <a:ea typeface="Montserrat"/>
                <a:cs typeface="Montserrat"/>
                <a:sym typeface="Montserrat"/>
              </a:rPr>
              <a:t>The main goal of this project is to detect anomalous points and false positives on a huge and complex data set which is highly </a:t>
            </a:r>
            <a:r>
              <a:rPr b="1" lang="en">
                <a:solidFill>
                  <a:schemeClr val="lt1"/>
                </a:solidFill>
                <a:latin typeface="Montserrat"/>
                <a:ea typeface="Montserrat"/>
                <a:cs typeface="Montserrat"/>
                <a:sym typeface="Montserrat"/>
              </a:rPr>
              <a:t>imbalanced and contains various types of attacks using unsupervised machine learning algorithm isolation forest and and to deliver accurate results .</a:t>
            </a:r>
            <a:endParaRPr b="1">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cxnSp>
        <p:nvCxnSpPr>
          <p:cNvPr id="268" name="Google Shape;268;p52"/>
          <p:cNvCxnSpPr/>
          <p:nvPr/>
        </p:nvCxnSpPr>
        <p:spPr>
          <a:xfrm>
            <a:off x="3312575" y="881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9" name="Google Shape;269;p52"/>
          <p:cNvSpPr txBox="1"/>
          <p:nvPr/>
        </p:nvSpPr>
        <p:spPr>
          <a:xfrm>
            <a:off x="2618350" y="198350"/>
            <a:ext cx="4075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Montserrat"/>
                <a:ea typeface="Montserrat"/>
                <a:cs typeface="Montserrat"/>
                <a:sym typeface="Montserrat"/>
              </a:rPr>
              <a:t>2.System Overview</a:t>
            </a:r>
            <a:endParaRPr b="1" sz="2900">
              <a:solidFill>
                <a:schemeClr val="lt1"/>
              </a:solidFill>
              <a:latin typeface="Montserrat"/>
              <a:ea typeface="Montserrat"/>
              <a:cs typeface="Montserrat"/>
              <a:sym typeface="Montserrat"/>
            </a:endParaRPr>
          </a:p>
        </p:txBody>
      </p:sp>
      <p:sp>
        <p:nvSpPr>
          <p:cNvPr id="270" name="Google Shape;270;p52"/>
          <p:cNvSpPr txBox="1"/>
          <p:nvPr/>
        </p:nvSpPr>
        <p:spPr>
          <a:xfrm>
            <a:off x="455325" y="1769825"/>
            <a:ext cx="8371500" cy="1462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system requirement specification of our project will have the entire necessary requirement</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which will be a baseline of our project. The software requirement specification will incorporate</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functional and nonfunctional requirements, system architecture, data flow diagrams, UML dia</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grams, experimental setup requirements and performance metrics.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271" name="Google Shape;271;p52"/>
          <p:cNvSpPr txBox="1"/>
          <p:nvPr/>
        </p:nvSpPr>
        <p:spPr>
          <a:xfrm>
            <a:off x="908875" y="1201775"/>
            <a:ext cx="4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2.1 System Requirements</a:t>
            </a:r>
            <a:endParaRPr b="1">
              <a:solidFill>
                <a:schemeClr val="lt1"/>
              </a:solidFill>
              <a:latin typeface="Montserrat"/>
              <a:ea typeface="Montserrat"/>
              <a:cs typeface="Montserrat"/>
              <a:sym typeface="Montserrat"/>
            </a:endParaRPr>
          </a:p>
        </p:txBody>
      </p:sp>
      <p:sp>
        <p:nvSpPr>
          <p:cNvPr id="272" name="Google Shape;272;p52"/>
          <p:cNvSpPr txBox="1"/>
          <p:nvPr/>
        </p:nvSpPr>
        <p:spPr>
          <a:xfrm>
            <a:off x="965725" y="3081950"/>
            <a:ext cx="4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2.1.1 Hardware Requirements</a:t>
            </a:r>
            <a:endParaRPr b="1">
              <a:solidFill>
                <a:schemeClr val="lt1"/>
              </a:solidFill>
              <a:latin typeface="Montserrat"/>
              <a:ea typeface="Montserrat"/>
              <a:cs typeface="Montserrat"/>
              <a:sym typeface="Montserrat"/>
            </a:endParaRPr>
          </a:p>
        </p:txBody>
      </p:sp>
      <p:sp>
        <p:nvSpPr>
          <p:cNvPr id="273" name="Google Shape;273;p52"/>
          <p:cNvSpPr txBox="1"/>
          <p:nvPr/>
        </p:nvSpPr>
        <p:spPr>
          <a:xfrm>
            <a:off x="470200" y="3482150"/>
            <a:ext cx="8371500" cy="203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A hardware interface is needed to run the software. Python IDLE and other necessary libraries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is required which is minimal requirement.</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1. Processor: Pentium IV 2.6 Ghz</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2. 1 GB ram</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3. Monitor : 15 VGA color</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53"/>
          <p:cNvSpPr txBox="1"/>
          <p:nvPr/>
        </p:nvSpPr>
        <p:spPr>
          <a:xfrm>
            <a:off x="0" y="510700"/>
            <a:ext cx="9231000" cy="4398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1. Operating System : Windows 7/8.1/10 Linux</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2. Python</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Features Of Python</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(a) Easy to Learn and Use</a:t>
            </a:r>
            <a:endParaRPr b="1" sz="1200">
              <a:solidFill>
                <a:schemeClr val="lt1"/>
              </a:solidFill>
              <a:highlight>
                <a:schemeClr val="dk1"/>
              </a:highlight>
              <a:latin typeface="Montserrat"/>
              <a:ea typeface="Montserrat"/>
              <a:cs typeface="Montserrat"/>
              <a:sym typeface="Montserrat"/>
            </a:endParaRPr>
          </a:p>
          <a:p>
            <a:pPr indent="0" lvl="0" marL="9144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Python is easy to learn as compared to other programming languages. Its syntax is straightforward and much the same as the English language. There is no use of the semicolon or curly-bracket, the indentation defines the code block. It is the recommended programming language for beginners.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(b) Expressive Language</a:t>
            </a:r>
            <a:endParaRPr b="1" sz="1200">
              <a:solidFill>
                <a:schemeClr val="lt1"/>
              </a:solidFill>
              <a:highlight>
                <a:schemeClr val="dk1"/>
              </a:highlight>
              <a:latin typeface="Montserrat"/>
              <a:ea typeface="Montserrat"/>
              <a:cs typeface="Montserrat"/>
              <a:sym typeface="Montserrat"/>
            </a:endParaRPr>
          </a:p>
          <a:p>
            <a:pPr indent="0" lvl="0" marL="914400" rtl="0" algn="l">
              <a:lnSpc>
                <a:spcPct val="20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Python can perform complex tasks using a few lines of code. A simple example, the hello world program you simply type print(”Hello World”). It will take only one line to execute, while Java or C takes multiple lines.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p:txBody>
      </p:sp>
      <p:sp>
        <p:nvSpPr>
          <p:cNvPr id="279" name="Google Shape;279;p53"/>
          <p:cNvSpPr txBox="1"/>
          <p:nvPr/>
        </p:nvSpPr>
        <p:spPr>
          <a:xfrm>
            <a:off x="130475" y="110500"/>
            <a:ext cx="4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2.1.2 Software  Requirements</a:t>
            </a:r>
            <a:endParaRPr b="1">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54"/>
          <p:cNvSpPr txBox="1"/>
          <p:nvPr/>
        </p:nvSpPr>
        <p:spPr>
          <a:xfrm>
            <a:off x="130475" y="594650"/>
            <a:ext cx="8818500" cy="43989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(c) Cross-platform Language</a:t>
            </a:r>
            <a:endParaRPr b="1" sz="1200">
              <a:solidFill>
                <a:schemeClr val="lt1"/>
              </a:solidFill>
              <a:latin typeface="Montserrat"/>
              <a:ea typeface="Montserrat"/>
              <a:cs typeface="Montserrat"/>
              <a:sym typeface="Montserrat"/>
            </a:endParaRPr>
          </a:p>
          <a:p>
            <a:pPr indent="0" lvl="0" marL="91440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Python can run equally on different platforms such as Windows, Linux, UNIX, and Macintosh, etc. So, we can say that Python is a portable language. It enables programmers to develop the software for several competing platforms by writing a program only once.</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(d) Object-Oriented Language</a:t>
            </a:r>
            <a:endParaRPr b="1" sz="1200">
              <a:solidFill>
                <a:schemeClr val="lt1"/>
              </a:solidFill>
              <a:latin typeface="Montserrat"/>
              <a:ea typeface="Montserrat"/>
              <a:cs typeface="Montserrat"/>
              <a:sym typeface="Montserrat"/>
            </a:endParaRPr>
          </a:p>
          <a:p>
            <a:pPr indent="0" lvl="0" marL="9144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Python supports object-oriented language and concepts of classes and objects come into existence. It supports inheritance, polymorphism, and encapsulation, etc. The object-oriented procedure helps to programmer to write reusable code and develop applications in less code.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p:txBody>
      </p:sp>
      <p:sp>
        <p:nvSpPr>
          <p:cNvPr id="285" name="Google Shape;285;p54"/>
          <p:cNvSpPr txBox="1"/>
          <p:nvPr/>
        </p:nvSpPr>
        <p:spPr>
          <a:xfrm>
            <a:off x="130475" y="110500"/>
            <a:ext cx="4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5"/>
          <p:cNvSpPr txBox="1"/>
          <p:nvPr/>
        </p:nvSpPr>
        <p:spPr>
          <a:xfrm>
            <a:off x="162750" y="1101200"/>
            <a:ext cx="8818500" cy="44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3.1 Requirement gathering</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p:txBody>
      </p:sp>
      <p:cxnSp>
        <p:nvCxnSpPr>
          <p:cNvPr id="291" name="Google Shape;291;p55"/>
          <p:cNvCxnSpPr/>
          <p:nvPr/>
        </p:nvCxnSpPr>
        <p:spPr>
          <a:xfrm>
            <a:off x="2727175" y="881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2" name="Google Shape;292;p55"/>
          <p:cNvSpPr txBox="1"/>
          <p:nvPr/>
        </p:nvSpPr>
        <p:spPr>
          <a:xfrm>
            <a:off x="2181275" y="175450"/>
            <a:ext cx="5025600" cy="631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2900">
                <a:solidFill>
                  <a:schemeClr val="lt1"/>
                </a:solidFill>
                <a:highlight>
                  <a:schemeClr val="dk1"/>
                </a:highlight>
                <a:latin typeface="Montserrat"/>
                <a:ea typeface="Montserrat"/>
                <a:cs typeface="Montserrat"/>
                <a:sym typeface="Montserrat"/>
              </a:rPr>
              <a:t>3</a:t>
            </a:r>
            <a:r>
              <a:rPr b="1" lang="en" sz="2900">
                <a:solidFill>
                  <a:schemeClr val="lt1"/>
                </a:solidFill>
                <a:highlight>
                  <a:schemeClr val="dk1"/>
                </a:highlight>
                <a:latin typeface="Montserrat"/>
                <a:ea typeface="Montserrat"/>
                <a:cs typeface="Montserrat"/>
                <a:sym typeface="Montserrat"/>
              </a:rPr>
              <a:t>.Project Plan</a:t>
            </a:r>
            <a:endParaRPr b="1" sz="2900">
              <a:solidFill>
                <a:schemeClr val="lt1"/>
              </a:solidFill>
              <a:highlight>
                <a:schemeClr val="dk1"/>
              </a:highlight>
              <a:latin typeface="Montserrat"/>
              <a:ea typeface="Montserrat"/>
              <a:cs typeface="Montserrat"/>
              <a:sym typeface="Montserrat"/>
            </a:endParaRPr>
          </a:p>
        </p:txBody>
      </p:sp>
      <p:sp>
        <p:nvSpPr>
          <p:cNvPr id="293" name="Google Shape;293;p55"/>
          <p:cNvSpPr txBox="1"/>
          <p:nvPr/>
        </p:nvSpPr>
        <p:spPr>
          <a:xfrm>
            <a:off x="455325" y="1612775"/>
            <a:ext cx="83715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In this step we identify what are various requirements are need for our project such are software and hardware required</a:t>
            </a:r>
            <a:endParaRPr b="1" sz="1200">
              <a:solidFill>
                <a:schemeClr val="lt1"/>
              </a:solidFill>
              <a:latin typeface="Montserrat"/>
              <a:ea typeface="Montserrat"/>
              <a:cs typeface="Montserrat"/>
              <a:sym typeface="Montserrat"/>
            </a:endParaRPr>
          </a:p>
        </p:txBody>
      </p:sp>
      <p:sp>
        <p:nvSpPr>
          <p:cNvPr id="294" name="Google Shape;294;p55"/>
          <p:cNvSpPr txBox="1"/>
          <p:nvPr/>
        </p:nvSpPr>
        <p:spPr>
          <a:xfrm>
            <a:off x="231825" y="2259275"/>
            <a:ext cx="8818500" cy="44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3.2 System  Design</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p:txBody>
      </p:sp>
      <p:sp>
        <p:nvSpPr>
          <p:cNvPr id="295" name="Google Shape;295;p55"/>
          <p:cNvSpPr txBox="1"/>
          <p:nvPr/>
        </p:nvSpPr>
        <p:spPr>
          <a:xfrm>
            <a:off x="508325" y="2702075"/>
            <a:ext cx="83715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In this system design phase we design the system which is easily understood. We design some UML</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diagrams and data flow diagram to understand the system flow and system module and sequence</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of execution.</a:t>
            </a:r>
            <a:endParaRPr b="1" sz="1200">
              <a:solidFill>
                <a:schemeClr val="lt1"/>
              </a:solidFill>
              <a:latin typeface="Montserrat"/>
              <a:ea typeface="Montserrat"/>
              <a:cs typeface="Montserrat"/>
              <a:sym typeface="Montserrat"/>
            </a:endParaRPr>
          </a:p>
        </p:txBody>
      </p:sp>
      <p:sp>
        <p:nvSpPr>
          <p:cNvPr id="296" name="Google Shape;296;p55"/>
          <p:cNvSpPr txBox="1"/>
          <p:nvPr/>
        </p:nvSpPr>
        <p:spPr>
          <a:xfrm>
            <a:off x="231825" y="3711900"/>
            <a:ext cx="8818500" cy="44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3.3 Implementation</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0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p:txBody>
      </p:sp>
      <p:sp>
        <p:nvSpPr>
          <p:cNvPr id="297" name="Google Shape;297;p55"/>
          <p:cNvSpPr txBox="1"/>
          <p:nvPr/>
        </p:nvSpPr>
        <p:spPr>
          <a:xfrm>
            <a:off x="508325" y="4154700"/>
            <a:ext cx="83715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In implementation phase of our project we have implemented various module required of success</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fully getting expected outcome at the different module levels</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nvSpPr>
        <p:spPr>
          <a:xfrm>
            <a:off x="162750" y="166725"/>
            <a:ext cx="8818500" cy="4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3.4 Reconciled Estimates</a:t>
            </a:r>
            <a:endParaRPr b="1" sz="1200">
              <a:solidFill>
                <a:schemeClr val="lt1"/>
              </a:solidFill>
              <a:latin typeface="Montserrat"/>
              <a:ea typeface="Montserrat"/>
              <a:cs typeface="Montserrat"/>
              <a:sym typeface="Montserrat"/>
            </a:endParaRPr>
          </a:p>
        </p:txBody>
      </p:sp>
      <p:sp>
        <p:nvSpPr>
          <p:cNvPr id="303" name="Google Shape;303;p56"/>
          <p:cNvSpPr txBox="1"/>
          <p:nvPr/>
        </p:nvSpPr>
        <p:spPr>
          <a:xfrm>
            <a:off x="236625" y="586125"/>
            <a:ext cx="8818500" cy="4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3.4.1 Cost Estimate</a:t>
            </a:r>
            <a:endParaRPr b="1" sz="1200">
              <a:solidFill>
                <a:schemeClr val="lt1"/>
              </a:solidFill>
              <a:latin typeface="Montserrat"/>
              <a:ea typeface="Montserrat"/>
              <a:cs typeface="Montserrat"/>
              <a:sym typeface="Montserrat"/>
            </a:endParaRPr>
          </a:p>
        </p:txBody>
      </p:sp>
      <p:sp>
        <p:nvSpPr>
          <p:cNvPr id="304" name="Google Shape;304;p56"/>
          <p:cNvSpPr txBox="1"/>
          <p:nvPr/>
        </p:nvSpPr>
        <p:spPr>
          <a:xfrm>
            <a:off x="579325" y="1035175"/>
            <a:ext cx="8292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Including Language learning ,Document print cost, Other Resources which will be used for project</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is approximately Rs. 15,000.</a:t>
            </a:r>
            <a:endParaRPr b="1">
              <a:solidFill>
                <a:schemeClr val="lt1"/>
              </a:solidFill>
              <a:latin typeface="Montserrat"/>
              <a:ea typeface="Montserrat"/>
              <a:cs typeface="Montserrat"/>
              <a:sym typeface="Montserrat"/>
            </a:endParaRPr>
          </a:p>
        </p:txBody>
      </p:sp>
      <p:sp>
        <p:nvSpPr>
          <p:cNvPr id="305" name="Google Shape;305;p56"/>
          <p:cNvSpPr txBox="1"/>
          <p:nvPr/>
        </p:nvSpPr>
        <p:spPr>
          <a:xfrm>
            <a:off x="240025" y="1736650"/>
            <a:ext cx="8818500" cy="4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3.4.2 Time Estimate</a:t>
            </a:r>
            <a:endParaRPr b="1" sz="1200">
              <a:solidFill>
                <a:schemeClr val="lt1"/>
              </a:solidFill>
              <a:latin typeface="Montserrat"/>
              <a:ea typeface="Montserrat"/>
              <a:cs typeface="Montserrat"/>
              <a:sym typeface="Montserrat"/>
            </a:endParaRPr>
          </a:p>
        </p:txBody>
      </p:sp>
      <p:sp>
        <p:nvSpPr>
          <p:cNvPr id="306" name="Google Shape;306;p56"/>
          <p:cNvSpPr txBox="1"/>
          <p:nvPr/>
        </p:nvSpPr>
        <p:spPr>
          <a:xfrm>
            <a:off x="688950" y="2204650"/>
            <a:ext cx="82923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Estimate time for project is 8 months with requirement gathering, coding, testing.</a:t>
            </a:r>
            <a:endParaRPr b="1" sz="1200">
              <a:solidFill>
                <a:schemeClr val="lt1"/>
              </a:solidFill>
              <a:latin typeface="Montserrat"/>
              <a:ea typeface="Montserrat"/>
              <a:cs typeface="Montserrat"/>
              <a:sym typeface="Montserrat"/>
            </a:endParaRPr>
          </a:p>
        </p:txBody>
      </p:sp>
      <p:sp>
        <p:nvSpPr>
          <p:cNvPr id="307" name="Google Shape;307;p56"/>
          <p:cNvSpPr txBox="1"/>
          <p:nvPr/>
        </p:nvSpPr>
        <p:spPr>
          <a:xfrm>
            <a:off x="160425" y="2658625"/>
            <a:ext cx="8818500" cy="46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3.5 Project Resources</a:t>
            </a:r>
            <a:endParaRPr b="1" sz="1200">
              <a:solidFill>
                <a:schemeClr val="lt1"/>
              </a:solidFill>
              <a:latin typeface="Montserrat"/>
              <a:ea typeface="Montserrat"/>
              <a:cs typeface="Montserrat"/>
              <a:sym typeface="Montserrat"/>
            </a:endParaRPr>
          </a:p>
        </p:txBody>
      </p:sp>
      <p:sp>
        <p:nvSpPr>
          <p:cNvPr id="308" name="Google Shape;308;p56"/>
          <p:cNvSpPr txBox="1"/>
          <p:nvPr/>
        </p:nvSpPr>
        <p:spPr>
          <a:xfrm>
            <a:off x="762825" y="3096925"/>
            <a:ext cx="82923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1. Team size of students = 4</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2. Resources:Software Resources</a:t>
            </a:r>
            <a:endParaRPr b="1" sz="1200">
              <a:solidFill>
                <a:schemeClr val="lt1"/>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 OS: Windows</a:t>
            </a:r>
            <a:endParaRPr b="1" sz="1200">
              <a:solidFill>
                <a:schemeClr val="lt1"/>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(b) Code Editor: Jupyter Notebook</a:t>
            </a:r>
            <a:endParaRPr b="1" sz="1200">
              <a:solidFill>
                <a:schemeClr val="lt1"/>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(c) Programming Language: Python</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 Hardware Resources</a:t>
            </a:r>
            <a:endParaRPr b="1" sz="1200">
              <a:solidFill>
                <a:schemeClr val="lt1"/>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 Laptop</a:t>
            </a:r>
            <a:endParaRPr b="1" sz="12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9"/>
          <p:cNvSpPr txBox="1"/>
          <p:nvPr/>
        </p:nvSpPr>
        <p:spPr>
          <a:xfrm>
            <a:off x="276825" y="1037650"/>
            <a:ext cx="32484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ExtraBold"/>
                <a:ea typeface="Montserrat ExtraBold"/>
                <a:cs typeface="Montserrat ExtraBold"/>
                <a:sym typeface="Montserrat ExtraBold"/>
              </a:rPr>
              <a:t>Student Name –Prathamesh Kulkarni</a:t>
            </a:r>
            <a:endParaRPr>
              <a:solidFill>
                <a:schemeClr val="lt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p:txBody>
      </p:sp>
      <p:sp>
        <p:nvSpPr>
          <p:cNvPr id="170" name="Google Shape;170;p39"/>
          <p:cNvSpPr txBox="1"/>
          <p:nvPr/>
        </p:nvSpPr>
        <p:spPr>
          <a:xfrm>
            <a:off x="5202000" y="1037650"/>
            <a:ext cx="30000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ExtraBold"/>
                <a:ea typeface="Montserrat ExtraBold"/>
                <a:cs typeface="Montserrat ExtraBold"/>
                <a:sym typeface="Montserrat ExtraBold"/>
              </a:rPr>
              <a:t>Student Name –Himanshu Samariya</a:t>
            </a:r>
            <a:endParaRPr>
              <a:solidFill>
                <a:schemeClr val="lt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p:txBody>
      </p:sp>
      <p:sp>
        <p:nvSpPr>
          <p:cNvPr id="171" name="Google Shape;171;p39"/>
          <p:cNvSpPr txBox="1"/>
          <p:nvPr/>
        </p:nvSpPr>
        <p:spPr>
          <a:xfrm>
            <a:off x="276825" y="2884175"/>
            <a:ext cx="3000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ExtraBold"/>
                <a:ea typeface="Montserrat ExtraBold"/>
                <a:cs typeface="Montserrat ExtraBold"/>
                <a:sym typeface="Montserrat ExtraBold"/>
              </a:rPr>
              <a:t>Student Name –Akash Sitoke</a:t>
            </a:r>
            <a:endParaRPr>
              <a:solidFill>
                <a:schemeClr val="lt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p:txBody>
      </p:sp>
      <p:sp>
        <p:nvSpPr>
          <p:cNvPr id="172" name="Google Shape;172;p39"/>
          <p:cNvSpPr txBox="1"/>
          <p:nvPr/>
        </p:nvSpPr>
        <p:spPr>
          <a:xfrm>
            <a:off x="5202000" y="2884175"/>
            <a:ext cx="33273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ExtraBold"/>
                <a:ea typeface="Montserrat ExtraBold"/>
                <a:cs typeface="Montserrat ExtraBold"/>
                <a:sym typeface="Montserrat ExtraBold"/>
              </a:rPr>
              <a:t>Student Name –Aman Chandre</a:t>
            </a:r>
            <a:endParaRPr>
              <a:solidFill>
                <a:schemeClr val="lt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t/>
            </a:r>
            <a:endParaRPr>
              <a:solidFill>
                <a:schemeClr val="lt1"/>
              </a:solidFill>
              <a:latin typeface="Montserrat ExtraBold"/>
              <a:ea typeface="Montserrat ExtraBold"/>
              <a:cs typeface="Montserrat ExtraBold"/>
              <a:sym typeface="Montserrat ExtraBold"/>
            </a:endParaRPr>
          </a:p>
        </p:txBody>
      </p:sp>
      <p:sp>
        <p:nvSpPr>
          <p:cNvPr id="173" name="Google Shape;173;p39"/>
          <p:cNvSpPr txBox="1"/>
          <p:nvPr/>
        </p:nvSpPr>
        <p:spPr>
          <a:xfrm>
            <a:off x="2693625" y="4242775"/>
            <a:ext cx="3370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Montserrat ExtraBold"/>
                <a:ea typeface="Montserrat ExtraBold"/>
                <a:cs typeface="Montserrat ExtraBold"/>
                <a:sym typeface="Montserrat ExtraBold"/>
              </a:rPr>
              <a:t>Guided By - Prof. Sagar Dhanake</a:t>
            </a:r>
            <a:endParaRPr>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nvSpPr>
        <p:spPr>
          <a:xfrm>
            <a:off x="132950" y="240975"/>
            <a:ext cx="8864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3.6 Applications</a:t>
            </a:r>
            <a:endParaRPr b="1" sz="1200">
              <a:solidFill>
                <a:schemeClr val="lt1"/>
              </a:solidFill>
              <a:latin typeface="Montserrat"/>
              <a:ea typeface="Montserrat"/>
              <a:cs typeface="Montserrat"/>
              <a:sym typeface="Montserrat"/>
            </a:endParaRPr>
          </a:p>
        </p:txBody>
      </p:sp>
      <p:sp>
        <p:nvSpPr>
          <p:cNvPr id="314" name="Google Shape;314;p57"/>
          <p:cNvSpPr txBox="1"/>
          <p:nvPr/>
        </p:nvSpPr>
        <p:spPr>
          <a:xfrm>
            <a:off x="343750" y="862425"/>
            <a:ext cx="8481000" cy="1508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Anomaly detection is applicable in a variety of domains such as Intrusion detection, Fraud detection, Fault detection, System health monitoring, Event detection in sensor networks, Detecting</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ecosystem disturbances, Defect detection in images using machine vision It is often used in pre</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processing to remove anomalous data from the dataset</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18" name="Shape 318"/>
        <p:cNvGrpSpPr/>
        <p:nvPr/>
      </p:nvGrpSpPr>
      <p:grpSpPr>
        <a:xfrm>
          <a:off x="0" y="0"/>
          <a:ext cx="0" cy="0"/>
          <a:chOff x="0" y="0"/>
          <a:chExt cx="0" cy="0"/>
        </a:xfrm>
      </p:grpSpPr>
      <p:sp>
        <p:nvSpPr>
          <p:cNvPr id="319" name="Google Shape;319;p58"/>
          <p:cNvSpPr txBox="1"/>
          <p:nvPr/>
        </p:nvSpPr>
        <p:spPr>
          <a:xfrm>
            <a:off x="162750" y="213600"/>
            <a:ext cx="8818500" cy="554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900">
                <a:solidFill>
                  <a:schemeClr val="lt1"/>
                </a:solidFill>
                <a:latin typeface="Montserrat"/>
                <a:ea typeface="Montserrat"/>
                <a:cs typeface="Montserrat"/>
                <a:sym typeface="Montserrat"/>
              </a:rPr>
              <a:t>4.Project Implementation</a:t>
            </a:r>
            <a:endParaRPr b="1" sz="2900">
              <a:solidFill>
                <a:schemeClr val="lt1"/>
              </a:solidFill>
              <a:latin typeface="Montserrat"/>
              <a:ea typeface="Montserrat"/>
              <a:cs typeface="Montserrat"/>
              <a:sym typeface="Montserrat"/>
            </a:endParaRPr>
          </a:p>
        </p:txBody>
      </p:sp>
      <p:cxnSp>
        <p:nvCxnSpPr>
          <p:cNvPr id="320" name="Google Shape;320;p58"/>
          <p:cNvCxnSpPr/>
          <p:nvPr/>
        </p:nvCxnSpPr>
        <p:spPr>
          <a:xfrm>
            <a:off x="3009875" y="881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1" name="Google Shape;321;p58"/>
          <p:cNvSpPr txBox="1"/>
          <p:nvPr/>
        </p:nvSpPr>
        <p:spPr>
          <a:xfrm>
            <a:off x="77975" y="1175450"/>
            <a:ext cx="8864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4.1 Introduction</a:t>
            </a:r>
            <a:endParaRPr b="1" sz="1200">
              <a:solidFill>
                <a:schemeClr val="lt1"/>
              </a:solidFill>
              <a:latin typeface="Montserrat"/>
              <a:ea typeface="Montserrat"/>
              <a:cs typeface="Montserrat"/>
              <a:sym typeface="Montserrat"/>
            </a:endParaRPr>
          </a:p>
        </p:txBody>
      </p:sp>
      <p:sp>
        <p:nvSpPr>
          <p:cNvPr id="322" name="Google Shape;322;p58"/>
          <p:cNvSpPr txBox="1"/>
          <p:nvPr/>
        </p:nvSpPr>
        <p:spPr>
          <a:xfrm>
            <a:off x="634275" y="1655525"/>
            <a:ext cx="80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23" name="Google Shape;323;p58"/>
          <p:cNvSpPr txBox="1"/>
          <p:nvPr/>
        </p:nvSpPr>
        <p:spPr>
          <a:xfrm>
            <a:off x="901275" y="1710500"/>
            <a:ext cx="79233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Anomaly detection deals with the identification of unusual patterns/behaviour that doesn’t con</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firm to the usual trend. It is applied in wide range of areas- Signal processing, Automation in</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manufacturing, Chemical reaction monitoring etc. Here we will narrow down to finding anomalous data points. </a:t>
            </a:r>
            <a:endParaRPr b="1">
              <a:solidFill>
                <a:schemeClr val="lt1"/>
              </a:solidFill>
              <a:latin typeface="Montserrat"/>
              <a:ea typeface="Montserrat"/>
              <a:cs typeface="Montserrat"/>
              <a:sym typeface="Montserrat"/>
            </a:endParaRPr>
          </a:p>
        </p:txBody>
      </p:sp>
      <p:sp>
        <p:nvSpPr>
          <p:cNvPr id="324" name="Google Shape;324;p58"/>
          <p:cNvSpPr txBox="1"/>
          <p:nvPr/>
        </p:nvSpPr>
        <p:spPr>
          <a:xfrm>
            <a:off x="58575" y="3028850"/>
            <a:ext cx="8864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4.2 Tools and Technologies Used</a:t>
            </a:r>
            <a:endParaRPr b="1" sz="1200">
              <a:solidFill>
                <a:schemeClr val="lt1"/>
              </a:solidFill>
              <a:latin typeface="Montserrat"/>
              <a:ea typeface="Montserrat"/>
              <a:cs typeface="Montserrat"/>
              <a:sym typeface="Montserrat"/>
            </a:endParaRPr>
          </a:p>
        </p:txBody>
      </p:sp>
      <p:sp>
        <p:nvSpPr>
          <p:cNvPr id="325" name="Google Shape;325;p58"/>
          <p:cNvSpPr txBox="1"/>
          <p:nvPr/>
        </p:nvSpPr>
        <p:spPr>
          <a:xfrm>
            <a:off x="901275" y="3446150"/>
            <a:ext cx="82428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Jupyter Notebook is an open source web application that you can use to create and share</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documents that contain live code, equations, visualizations, and text. Jupyter Notebooks are a</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spin-off project from the IPython project, which used to have an IPython Notebook project itself.</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name, Jupyter, comes from the core supported programming languages that it supports: Julia, Python, and R. Jupyter ships with the IPython kernel, which allows you to write your programs in Python, but there are currently over 100 other kernels that you can also use. </a:t>
            </a:r>
            <a:endParaRPr b="1" sz="12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nvSpPr>
        <p:spPr>
          <a:xfrm>
            <a:off x="162750" y="446950"/>
            <a:ext cx="8818500" cy="48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4.3 Algorithm Details</a:t>
            </a:r>
            <a:endParaRPr b="1" sz="1200">
              <a:solidFill>
                <a:schemeClr val="lt1"/>
              </a:solidFill>
              <a:highlight>
                <a:schemeClr val="dk1"/>
              </a:highlight>
              <a:latin typeface="Montserrat"/>
              <a:ea typeface="Montserrat"/>
              <a:cs typeface="Montserrat"/>
              <a:sym typeface="Montserrat"/>
            </a:endParaRPr>
          </a:p>
        </p:txBody>
      </p:sp>
      <p:sp>
        <p:nvSpPr>
          <p:cNvPr id="331" name="Google Shape;331;p59"/>
          <p:cNvSpPr txBox="1"/>
          <p:nvPr/>
        </p:nvSpPr>
        <p:spPr>
          <a:xfrm>
            <a:off x="325500" y="842800"/>
            <a:ext cx="8818500" cy="48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4.3.1 Isolation Forest</a:t>
            </a:r>
            <a:endParaRPr b="1" sz="1200">
              <a:solidFill>
                <a:schemeClr val="lt1"/>
              </a:solidFill>
              <a:highlight>
                <a:schemeClr val="dk1"/>
              </a:highlight>
              <a:latin typeface="Montserrat"/>
              <a:ea typeface="Montserrat"/>
              <a:cs typeface="Montserrat"/>
              <a:sym typeface="Montserrat"/>
            </a:endParaRPr>
          </a:p>
        </p:txBody>
      </p:sp>
      <p:sp>
        <p:nvSpPr>
          <p:cNvPr id="332" name="Google Shape;332;p59"/>
          <p:cNvSpPr txBox="1"/>
          <p:nvPr/>
        </p:nvSpPr>
        <p:spPr>
          <a:xfrm>
            <a:off x="634275" y="1380700"/>
            <a:ext cx="81117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Isolation forest detects anomalies by randomly partitioning the domain space. Yeah, you’re heard</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me right- It works similar to Decision trees algorithm, where we start with a root node and keep</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on partitioning the space. In Isolation forest we partition randomly, unlike Decision trees where</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partition is based on Information gain.</a:t>
            </a:r>
            <a:endParaRPr b="1" sz="1200">
              <a:solidFill>
                <a:schemeClr val="lt1"/>
              </a:solidFill>
              <a:latin typeface="Montserrat"/>
              <a:ea typeface="Montserrat"/>
              <a:cs typeface="Montserrat"/>
              <a:sym typeface="Montserrat"/>
            </a:endParaRPr>
          </a:p>
        </p:txBody>
      </p:sp>
      <p:sp>
        <p:nvSpPr>
          <p:cNvPr id="333" name="Google Shape;333;p59"/>
          <p:cNvSpPr txBox="1"/>
          <p:nvPr/>
        </p:nvSpPr>
        <p:spPr>
          <a:xfrm>
            <a:off x="415075" y="2675675"/>
            <a:ext cx="8818500" cy="48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4.3.2 Steps to Build Isolation Forest</a:t>
            </a:r>
            <a:endParaRPr b="1" sz="1200">
              <a:solidFill>
                <a:schemeClr val="lt1"/>
              </a:solidFill>
              <a:highlight>
                <a:schemeClr val="dk1"/>
              </a:highlight>
              <a:latin typeface="Montserrat"/>
              <a:ea typeface="Montserrat"/>
              <a:cs typeface="Montserrat"/>
              <a:sym typeface="Montserrat"/>
            </a:endParaRPr>
          </a:p>
        </p:txBody>
      </p:sp>
      <p:sp>
        <p:nvSpPr>
          <p:cNvPr id="334" name="Google Shape;334;p59"/>
          <p:cNvSpPr txBox="1"/>
          <p:nvPr/>
        </p:nvSpPr>
        <p:spPr>
          <a:xfrm>
            <a:off x="768475" y="3161975"/>
            <a:ext cx="81117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1. Select a feature at random from data. Let us call the random feature f.</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2. Select a random value from the feature f. We will use this random value as a threshold. Let</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us call it t.</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 Data points where f ¡ t are stored in Node 1 and the data points where f t go in Node 2.</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4. Repeat Steps 1–3 for Node 1 and Node 2.</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5. Terminate either when the tree is fully grown or a termination criterion is met. </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0"/>
          <p:cNvSpPr txBox="1"/>
          <p:nvPr/>
        </p:nvSpPr>
        <p:spPr>
          <a:xfrm>
            <a:off x="309600" y="743500"/>
            <a:ext cx="8524800" cy="396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following figure shows its mechanism for 1 Dimensional Data:</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The feature to split on and threshold are chosen at random as shown in the below figure.</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p:txBody>
      </p:sp>
      <p:pic>
        <p:nvPicPr>
          <p:cNvPr id="340" name="Google Shape;340;p60"/>
          <p:cNvPicPr preferRelativeResize="0"/>
          <p:nvPr/>
        </p:nvPicPr>
        <p:blipFill>
          <a:blip r:embed="rId3">
            <a:alphaModFix/>
          </a:blip>
          <a:stretch>
            <a:fillRect/>
          </a:stretch>
        </p:blipFill>
        <p:spPr>
          <a:xfrm>
            <a:off x="1268850" y="1553448"/>
            <a:ext cx="6257499" cy="351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1"/>
          <p:cNvSpPr txBox="1"/>
          <p:nvPr/>
        </p:nvSpPr>
        <p:spPr>
          <a:xfrm>
            <a:off x="0" y="128525"/>
            <a:ext cx="8861100" cy="49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4.4 Working of Isolation Forest</a:t>
            </a:r>
            <a:endParaRPr b="1" sz="1200">
              <a:solidFill>
                <a:schemeClr val="lt1"/>
              </a:solidFill>
              <a:highlight>
                <a:schemeClr val="dk1"/>
              </a:highlight>
              <a:latin typeface="Montserrat"/>
              <a:ea typeface="Montserrat"/>
              <a:cs typeface="Montserrat"/>
              <a:sym typeface="Montserrat"/>
            </a:endParaRPr>
          </a:p>
        </p:txBody>
      </p:sp>
      <p:sp>
        <p:nvSpPr>
          <p:cNvPr id="346" name="Google Shape;346;p61"/>
          <p:cNvSpPr txBox="1"/>
          <p:nvPr/>
        </p:nvSpPr>
        <p:spPr>
          <a:xfrm>
            <a:off x="406550" y="509050"/>
            <a:ext cx="85122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Assume the data above has an anomaly. In that case, the anomalous point will be far away from the other data points. Isolation forests are able to isolate out anomalies very early on in the splitting process because the Random Threshold used for splitting has a large probability of lying in the empty space between the outlier and the data if the empty space is large enough. As a result, anomalies have shorter path lengths. After all, the split point(the threshold)is chosen at random. So, the larger the empty space, the more likely it is for a randomly chosen split point to lie in that empty region. Let us take a look at how an Isolation tree would look in the presence of an Anomaly. </a:t>
            </a:r>
            <a:endParaRPr b="1" sz="1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347" name="Google Shape;347;p61"/>
          <p:cNvPicPr preferRelativeResize="0"/>
          <p:nvPr/>
        </p:nvPicPr>
        <p:blipFill>
          <a:blip r:embed="rId3">
            <a:alphaModFix/>
          </a:blip>
          <a:stretch>
            <a:fillRect/>
          </a:stretch>
        </p:blipFill>
        <p:spPr>
          <a:xfrm>
            <a:off x="1610025" y="2503625"/>
            <a:ext cx="5361376" cy="258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2"/>
          <p:cNvSpPr txBox="1"/>
          <p:nvPr/>
        </p:nvSpPr>
        <p:spPr>
          <a:xfrm>
            <a:off x="162750" y="0"/>
            <a:ext cx="8928900" cy="52284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As we can see, due to the large space between the anomaly and the rest of the data, it is very</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likely that a random split will lie in this empty region.</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Please note that the trees can grow either:</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1. Till there is exactly one data point in each leaf node. Or</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2. Till termination criterion regarding the minimum number of data points in a leaf node is</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Reached.</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Here is briefly how Isolation forests work:</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1. Construct an Isolation Tree either from the entire feature set or a randomly chosen subset</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of the feature set.</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2. Construct n such Isolation trees.</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3. Calculate an Anomaly score for each data point. The Anomaly score is a non-linear function</a:t>
            </a:r>
            <a:endParaRPr b="1" sz="12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latin typeface="Montserrat"/>
                <a:ea typeface="Montserrat"/>
                <a:cs typeface="Montserrat"/>
                <a:sym typeface="Montserrat"/>
              </a:rPr>
              <a:t>of the Average path length over all Isolation trees. The path length is equivalent to the number of splits made by the Isolation tree to isolate a point. The shorter the Average path length, the larger are the chances of the point being an anomaly(as we saw earlier in the diagram).</a:t>
            </a:r>
            <a:endParaRPr b="1" sz="12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3"/>
          <p:cNvSpPr txBox="1"/>
          <p:nvPr/>
        </p:nvSpPr>
        <p:spPr>
          <a:xfrm>
            <a:off x="162750" y="511200"/>
            <a:ext cx="8818500" cy="419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The Isolation forest in sklearn has 4 important inputs:</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1. n-estimators: Number of Isolation trees trained.</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2. max-samples: Number of data points used to train each tree.</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3. contamination:Fraction of anomalous data points. For example, if we suspect 5% of the data to be anomalous, we set contamination to 0.05.</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4. max-features:Number of features to be used to train each tree(This is in contrast to Random</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Forests where we decide on a random subset of features for each split).</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4"/>
          <p:cNvSpPr txBox="1"/>
          <p:nvPr/>
        </p:nvSpPr>
        <p:spPr>
          <a:xfrm>
            <a:off x="162750" y="126425"/>
            <a:ext cx="8818500" cy="5160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2900">
                <a:solidFill>
                  <a:schemeClr val="lt1"/>
                </a:solidFill>
                <a:latin typeface="Montserrat"/>
                <a:ea typeface="Montserrat"/>
                <a:cs typeface="Montserrat"/>
                <a:sym typeface="Montserrat"/>
              </a:rPr>
              <a:t>5.System Design</a:t>
            </a:r>
            <a:endParaRPr b="1" sz="2900">
              <a:solidFill>
                <a:schemeClr val="lt1"/>
              </a:solidFill>
              <a:latin typeface="Montserrat"/>
              <a:ea typeface="Montserrat"/>
              <a:cs typeface="Montserrat"/>
              <a:sym typeface="Montserrat"/>
            </a:endParaRPr>
          </a:p>
        </p:txBody>
      </p:sp>
      <p:cxnSp>
        <p:nvCxnSpPr>
          <p:cNvPr id="363" name="Google Shape;363;p64"/>
          <p:cNvCxnSpPr/>
          <p:nvPr/>
        </p:nvCxnSpPr>
        <p:spPr>
          <a:xfrm flipH="1" rot="10800000">
            <a:off x="3292575" y="862372"/>
            <a:ext cx="3058500" cy="3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4" name="Google Shape;364;p64"/>
          <p:cNvSpPr txBox="1"/>
          <p:nvPr/>
        </p:nvSpPr>
        <p:spPr>
          <a:xfrm>
            <a:off x="595025" y="1098000"/>
            <a:ext cx="749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5.1 Introduction</a:t>
            </a:r>
            <a:endParaRPr b="1" sz="1200">
              <a:solidFill>
                <a:schemeClr val="lt1"/>
              </a:solidFill>
              <a:latin typeface="Montserrat"/>
              <a:ea typeface="Montserrat"/>
              <a:cs typeface="Montserrat"/>
              <a:sym typeface="Montserrat"/>
            </a:endParaRPr>
          </a:p>
        </p:txBody>
      </p:sp>
      <p:sp>
        <p:nvSpPr>
          <p:cNvPr id="365" name="Google Shape;365;p64"/>
          <p:cNvSpPr txBox="1"/>
          <p:nvPr/>
        </p:nvSpPr>
        <p:spPr>
          <a:xfrm>
            <a:off x="1066175" y="1522050"/>
            <a:ext cx="7836900" cy="3694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Nowadays, the number of networking devices is increasing at an exponential rate, and the workplace has a lot of devices that handle sensitive data communication. In recent years, the number of unknown attacks has increased rapidly both from inside and outside the organization.</a:t>
            </a:r>
            <a:endParaRPr b="1" sz="12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So,it has become imperative to provide customers and users secure access to the network and at the same time keeping the network attack free. There are a few different ways to avert digital attacks,one of which is by utilizing Intrusion Detection Systems. </a:t>
            </a:r>
            <a:endParaRPr b="1" sz="12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IDS is one segment of system security that ensures information and data security, by checking the traffic on a bundle of information to identify an interruption or anomaly. The IDS used in this project is anomaly-based. </a:t>
            </a:r>
            <a:endParaRPr b="1" sz="12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The anomaly detection or outlier detection system assume that abnormal behavior is malicious. The idea is to train the machine learning model to learn normal behavior and then look for abnormal behavior or anomalies and raise alerts accordingly.</a:t>
            </a:r>
            <a:endParaRPr b="1">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5"/>
          <p:cNvSpPr txBox="1"/>
          <p:nvPr/>
        </p:nvSpPr>
        <p:spPr>
          <a:xfrm>
            <a:off x="162750" y="511200"/>
            <a:ext cx="8818500" cy="41904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Anomaly detection is perfect for such problems. IDS have been around for decades. </a:t>
            </a:r>
            <a:endParaRPr b="1" sz="1200">
              <a:solidFill>
                <a:schemeClr val="lt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The initial models relied on heuristics and thresholds, which helped to reduce the false positive and false negatives. </a:t>
            </a:r>
            <a:endParaRPr b="1" sz="1200">
              <a:solidFill>
                <a:schemeClr val="lt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These systems were notable to detect new attacks and due to the increasing number of wireless devices and growth of cloud computing the frequency of attacks has increased exponentially and it has become essential for companies to use a data-driven approach. </a:t>
            </a:r>
            <a:endParaRPr b="1" sz="1200">
              <a:solidFill>
                <a:schemeClr val="lt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However, there are some issues associated with the machine learning-based approach. </a:t>
            </a:r>
            <a:endParaRPr b="1" sz="1200">
              <a:solidFill>
                <a:schemeClr val="lt1"/>
              </a:solidFill>
              <a:latin typeface="Montserrat"/>
              <a:ea typeface="Montserrat"/>
              <a:cs typeface="Montserrat"/>
              <a:sym typeface="Montserrat"/>
            </a:endParaRPr>
          </a:p>
          <a:p>
            <a:pPr indent="-304800" lvl="0" marL="457200" rtl="0" algn="l">
              <a:lnSpc>
                <a:spcPct val="200000"/>
              </a:lnSpc>
              <a:spcBef>
                <a:spcPts val="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These include detecting normal instances as false positives,which might seem benign but in reality, it leads to wastage of time and resources. </a:t>
            </a:r>
            <a:endParaRPr b="1" sz="1200">
              <a:solidFill>
                <a:schemeClr val="lt1"/>
              </a:solidFill>
              <a:latin typeface="Montserrat"/>
              <a:ea typeface="Montserrat"/>
              <a:cs typeface="Montserrat"/>
              <a:sym typeface="Montserrat"/>
            </a:endParaRPr>
          </a:p>
          <a:p>
            <a:pPr indent="0" lvl="0" marL="457200" rtl="0" algn="l">
              <a:lnSpc>
                <a:spcPct val="200000"/>
              </a:lnSpc>
              <a:spcBef>
                <a:spcPts val="0"/>
              </a:spcBef>
              <a:spcAft>
                <a:spcPts val="0"/>
              </a:spcAft>
              <a:buNone/>
            </a:pPr>
            <a:r>
              <a:t/>
            </a:r>
            <a:endParaRPr b="1" sz="12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6"/>
          <p:cNvSpPr txBox="1"/>
          <p:nvPr/>
        </p:nvSpPr>
        <p:spPr>
          <a:xfrm>
            <a:off x="99925" y="501650"/>
            <a:ext cx="8818500" cy="47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5.2 System Architecture</a:t>
            </a:r>
            <a:endParaRPr b="1" sz="1100">
              <a:solidFill>
                <a:schemeClr val="lt1"/>
              </a:solidFill>
              <a:highlight>
                <a:schemeClr val="dk1"/>
              </a:highlight>
              <a:latin typeface="Montserrat"/>
              <a:ea typeface="Montserrat"/>
              <a:cs typeface="Montserrat"/>
              <a:sym typeface="Montserrat"/>
            </a:endParaRPr>
          </a:p>
        </p:txBody>
      </p:sp>
      <p:pic>
        <p:nvPicPr>
          <p:cNvPr id="376" name="Google Shape;376;p66"/>
          <p:cNvPicPr preferRelativeResize="0"/>
          <p:nvPr/>
        </p:nvPicPr>
        <p:blipFill>
          <a:blip r:embed="rId3">
            <a:alphaModFix/>
          </a:blip>
          <a:stretch>
            <a:fillRect/>
          </a:stretch>
        </p:blipFill>
        <p:spPr>
          <a:xfrm>
            <a:off x="2421825" y="1226750"/>
            <a:ext cx="4531350" cy="2344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0"/>
          <p:cNvSpPr txBox="1"/>
          <p:nvPr>
            <p:ph type="title"/>
          </p:nvPr>
        </p:nvSpPr>
        <p:spPr>
          <a:xfrm>
            <a:off x="180175" y="984313"/>
            <a:ext cx="88752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On</a:t>
            </a:r>
            <a:endParaRPr/>
          </a:p>
          <a:p>
            <a:pPr indent="0" lvl="0" marL="0" rtl="0" algn="ctr">
              <a:spcBef>
                <a:spcPts val="0"/>
              </a:spcBef>
              <a:spcAft>
                <a:spcPts val="0"/>
              </a:spcAft>
              <a:buNone/>
            </a:pPr>
            <a:r>
              <a:t/>
            </a:r>
            <a:endParaRPr/>
          </a:p>
          <a:p>
            <a:pPr indent="0" lvl="0" marL="0" rtl="0" algn="ctr">
              <a:lnSpc>
                <a:spcPct val="150000"/>
              </a:lnSpc>
              <a:spcBef>
                <a:spcPts val="0"/>
              </a:spcBef>
              <a:spcAft>
                <a:spcPts val="0"/>
              </a:spcAft>
              <a:buNone/>
            </a:pPr>
            <a:r>
              <a:rPr i="1" lang="en" sz="2200">
                <a:solidFill>
                  <a:schemeClr val="lt2"/>
                </a:solidFill>
              </a:rPr>
              <a:t>Anomaly detection in Network Traffic Using</a:t>
            </a:r>
            <a:endParaRPr i="1" sz="2200">
              <a:solidFill>
                <a:schemeClr val="lt2"/>
              </a:solidFill>
            </a:endParaRPr>
          </a:p>
          <a:p>
            <a:pPr indent="0" lvl="0" marL="0" rtl="0" algn="ctr">
              <a:lnSpc>
                <a:spcPct val="150000"/>
              </a:lnSpc>
              <a:spcBef>
                <a:spcPts val="0"/>
              </a:spcBef>
              <a:spcAft>
                <a:spcPts val="0"/>
              </a:spcAft>
              <a:buNone/>
            </a:pPr>
            <a:r>
              <a:rPr i="1" lang="en" sz="2200">
                <a:solidFill>
                  <a:schemeClr val="lt2"/>
                </a:solidFill>
              </a:rPr>
              <a:t>Unsupervised Machine learning Approach</a:t>
            </a:r>
            <a:endParaRPr i="1" sz="2200">
              <a:solidFill>
                <a:schemeClr val="lt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179" name="Google Shape;179;p40"/>
          <p:cNvCxnSpPr/>
          <p:nvPr/>
        </p:nvCxnSpPr>
        <p:spPr>
          <a:xfrm>
            <a:off x="3190500" y="5361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0" name="Google Shape;180;p40"/>
          <p:cNvSpPr txBox="1"/>
          <p:nvPr/>
        </p:nvSpPr>
        <p:spPr>
          <a:xfrm>
            <a:off x="3351300" y="3108000"/>
            <a:ext cx="2602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2021-2022</a:t>
            </a:r>
            <a:endParaRPr b="1">
              <a:solidFill>
                <a:schemeClr val="lt1"/>
              </a:solidFill>
              <a:latin typeface="Montserrat"/>
              <a:ea typeface="Montserrat"/>
              <a:cs typeface="Montserrat"/>
              <a:sym typeface="Montserrat"/>
            </a:endParaRPr>
          </a:p>
        </p:txBody>
      </p:sp>
      <p:sp>
        <p:nvSpPr>
          <p:cNvPr id="181" name="Google Shape;181;p40"/>
          <p:cNvSpPr txBox="1"/>
          <p:nvPr/>
        </p:nvSpPr>
        <p:spPr>
          <a:xfrm>
            <a:off x="2714100" y="3970800"/>
            <a:ext cx="3876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BE</a:t>
            </a:r>
            <a:r>
              <a:rPr b="1" lang="en" sz="2100">
                <a:solidFill>
                  <a:schemeClr val="lt1"/>
                </a:solidFill>
                <a:latin typeface="Montserrat"/>
                <a:ea typeface="Montserrat"/>
                <a:cs typeface="Montserrat"/>
                <a:sym typeface="Montserrat"/>
              </a:rPr>
              <a:t> Computer Science</a:t>
            </a:r>
            <a:endParaRPr b="1" sz="2100">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7"/>
          <p:cNvSpPr txBox="1"/>
          <p:nvPr/>
        </p:nvSpPr>
        <p:spPr>
          <a:xfrm>
            <a:off x="1842700" y="264450"/>
            <a:ext cx="4570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Montserrat"/>
                <a:ea typeface="Montserrat"/>
                <a:cs typeface="Montserrat"/>
                <a:sym typeface="Montserrat"/>
              </a:rPr>
              <a:t>6.Results</a:t>
            </a:r>
            <a:endParaRPr b="1" sz="3100">
              <a:solidFill>
                <a:schemeClr val="lt1"/>
              </a:solidFill>
              <a:latin typeface="Montserrat"/>
              <a:ea typeface="Montserrat"/>
              <a:cs typeface="Montserrat"/>
              <a:sym typeface="Montserrat"/>
            </a:endParaRPr>
          </a:p>
        </p:txBody>
      </p:sp>
      <p:sp>
        <p:nvSpPr>
          <p:cNvPr id="382" name="Google Shape;382;p67"/>
          <p:cNvSpPr txBox="1"/>
          <p:nvPr/>
        </p:nvSpPr>
        <p:spPr>
          <a:xfrm>
            <a:off x="282500" y="1113475"/>
            <a:ext cx="80748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6.1 Anomaly Score</a:t>
            </a:r>
            <a:endParaRPr b="1" sz="1200">
              <a:solidFill>
                <a:schemeClr val="lt1"/>
              </a:solidFill>
              <a:highlight>
                <a:schemeClr val="dk1"/>
              </a:highlight>
              <a:latin typeface="Montserrat"/>
              <a:ea typeface="Montserrat"/>
              <a:cs typeface="Montserrat"/>
              <a:sym typeface="Montserrat"/>
            </a:endParaRPr>
          </a:p>
        </p:txBody>
      </p:sp>
      <p:cxnSp>
        <p:nvCxnSpPr>
          <p:cNvPr id="383" name="Google Shape;383;p67"/>
          <p:cNvCxnSpPr/>
          <p:nvPr/>
        </p:nvCxnSpPr>
        <p:spPr>
          <a:xfrm>
            <a:off x="2824900" y="906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4" name="Google Shape;384;p67"/>
          <p:cNvSpPr txBox="1"/>
          <p:nvPr/>
        </p:nvSpPr>
        <p:spPr>
          <a:xfrm>
            <a:off x="854150" y="1671250"/>
            <a:ext cx="7562100" cy="28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Anomaly score is given by the following formula- where</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n- Number of data points</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c(n)- It is the average path length of unsuccessful search in a Binary search tree.</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We grow an isolation tree by randomly choosing a feature and randomly partitioning. This is</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very similar to the Binary Search tree. Thus we can approximate the average path length of for a node termination with the unsuccessful search in a Binary Search tree. Thus we use c(n) as the reference.</a:t>
            </a:r>
            <a:endParaRPr b="1" sz="12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8"/>
          <p:cNvSpPr txBox="1"/>
          <p:nvPr/>
        </p:nvSpPr>
        <p:spPr>
          <a:xfrm>
            <a:off x="854150" y="1671250"/>
            <a:ext cx="75621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a:solidFill>
                <a:schemeClr val="lt1"/>
              </a:solidFill>
              <a:highlight>
                <a:schemeClr val="dk1"/>
              </a:highlight>
              <a:latin typeface="Montserrat"/>
              <a:ea typeface="Montserrat"/>
              <a:cs typeface="Montserrat"/>
              <a:sym typeface="Montserrat"/>
            </a:endParaRPr>
          </a:p>
        </p:txBody>
      </p:sp>
      <p:pic>
        <p:nvPicPr>
          <p:cNvPr id="390" name="Google Shape;390;p68"/>
          <p:cNvPicPr preferRelativeResize="0"/>
          <p:nvPr/>
        </p:nvPicPr>
        <p:blipFill>
          <a:blip r:embed="rId3">
            <a:alphaModFix/>
          </a:blip>
          <a:stretch>
            <a:fillRect/>
          </a:stretch>
        </p:blipFill>
        <p:spPr>
          <a:xfrm>
            <a:off x="1839538" y="818263"/>
            <a:ext cx="5464925" cy="1748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9"/>
          <p:cNvSpPr txBox="1"/>
          <p:nvPr>
            <p:ph type="title"/>
          </p:nvPr>
        </p:nvSpPr>
        <p:spPr>
          <a:xfrm>
            <a:off x="938500" y="445025"/>
            <a:ext cx="46293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6.2 Plotting Dataset</a:t>
            </a:r>
            <a:endParaRPr sz="1200">
              <a:solidFill>
                <a:schemeClr val="lt1"/>
              </a:solidFill>
            </a:endParaRPr>
          </a:p>
        </p:txBody>
      </p:sp>
      <p:pic>
        <p:nvPicPr>
          <p:cNvPr id="396" name="Google Shape;396;p69"/>
          <p:cNvPicPr preferRelativeResize="0"/>
          <p:nvPr/>
        </p:nvPicPr>
        <p:blipFill>
          <a:blip r:embed="rId3">
            <a:alphaModFix/>
          </a:blip>
          <a:stretch>
            <a:fillRect/>
          </a:stretch>
        </p:blipFill>
        <p:spPr>
          <a:xfrm>
            <a:off x="1644400" y="925325"/>
            <a:ext cx="5217833" cy="3913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0"/>
          <p:cNvSpPr txBox="1"/>
          <p:nvPr>
            <p:ph type="title"/>
          </p:nvPr>
        </p:nvSpPr>
        <p:spPr>
          <a:xfrm>
            <a:off x="938500" y="445025"/>
            <a:ext cx="46293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6.2 Visualising Training Predictions</a:t>
            </a:r>
            <a:endParaRPr sz="1200">
              <a:solidFill>
                <a:schemeClr val="lt1"/>
              </a:solidFill>
            </a:endParaRPr>
          </a:p>
        </p:txBody>
      </p:sp>
      <p:pic>
        <p:nvPicPr>
          <p:cNvPr id="402" name="Google Shape;402;p70"/>
          <p:cNvPicPr preferRelativeResize="0"/>
          <p:nvPr/>
        </p:nvPicPr>
        <p:blipFill>
          <a:blip r:embed="rId3">
            <a:alphaModFix/>
          </a:blip>
          <a:stretch>
            <a:fillRect/>
          </a:stretch>
        </p:blipFill>
        <p:spPr>
          <a:xfrm>
            <a:off x="1534475" y="1054150"/>
            <a:ext cx="5217833" cy="3913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type="title"/>
          </p:nvPr>
        </p:nvSpPr>
        <p:spPr>
          <a:xfrm>
            <a:off x="938500" y="445025"/>
            <a:ext cx="46293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6.2 Visualising Testing Predictions</a:t>
            </a:r>
            <a:endParaRPr sz="1200">
              <a:solidFill>
                <a:schemeClr val="lt1"/>
              </a:solidFill>
            </a:endParaRPr>
          </a:p>
        </p:txBody>
      </p:sp>
      <p:pic>
        <p:nvPicPr>
          <p:cNvPr id="408" name="Google Shape;408;p71"/>
          <p:cNvPicPr preferRelativeResize="0"/>
          <p:nvPr/>
        </p:nvPicPr>
        <p:blipFill>
          <a:blip r:embed="rId3">
            <a:alphaModFix/>
          </a:blip>
          <a:stretch>
            <a:fillRect/>
          </a:stretch>
        </p:blipFill>
        <p:spPr>
          <a:xfrm>
            <a:off x="1879975" y="983500"/>
            <a:ext cx="5217833" cy="3913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2"/>
          <p:cNvSpPr txBox="1"/>
          <p:nvPr/>
        </p:nvSpPr>
        <p:spPr>
          <a:xfrm>
            <a:off x="1842700" y="264450"/>
            <a:ext cx="4570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Montserrat"/>
                <a:ea typeface="Montserrat"/>
                <a:cs typeface="Montserrat"/>
                <a:sym typeface="Montserrat"/>
              </a:rPr>
              <a:t>7</a:t>
            </a:r>
            <a:r>
              <a:rPr b="1" lang="en" sz="2700">
                <a:solidFill>
                  <a:schemeClr val="lt1"/>
                </a:solidFill>
                <a:latin typeface="Montserrat"/>
                <a:ea typeface="Montserrat"/>
                <a:cs typeface="Montserrat"/>
                <a:sym typeface="Montserrat"/>
              </a:rPr>
              <a:t>.Advantages</a:t>
            </a:r>
            <a:endParaRPr b="1" sz="3100">
              <a:solidFill>
                <a:schemeClr val="lt1"/>
              </a:solidFill>
              <a:latin typeface="Montserrat"/>
              <a:ea typeface="Montserrat"/>
              <a:cs typeface="Montserrat"/>
              <a:sym typeface="Montserrat"/>
            </a:endParaRPr>
          </a:p>
        </p:txBody>
      </p:sp>
      <p:sp>
        <p:nvSpPr>
          <p:cNvPr id="414" name="Google Shape;414;p72"/>
          <p:cNvSpPr txBox="1"/>
          <p:nvPr/>
        </p:nvSpPr>
        <p:spPr>
          <a:xfrm>
            <a:off x="282500" y="1113475"/>
            <a:ext cx="80748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p:txBody>
      </p:sp>
      <p:cxnSp>
        <p:nvCxnSpPr>
          <p:cNvPr id="415" name="Google Shape;415;p72"/>
          <p:cNvCxnSpPr/>
          <p:nvPr/>
        </p:nvCxnSpPr>
        <p:spPr>
          <a:xfrm>
            <a:off x="2824900" y="906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6" name="Google Shape;416;p72"/>
          <p:cNvSpPr txBox="1"/>
          <p:nvPr/>
        </p:nvSpPr>
        <p:spPr>
          <a:xfrm>
            <a:off x="143100" y="1113475"/>
            <a:ext cx="8857800" cy="4063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1.Automated KPI analysis:</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For most businesses, KPI analysis is still a manual task of sorting through all of their digital channel’s data across different dashboards. Depending on how much data the company collects, this can be an incredibly time-consuming task.</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But, when using an anomaly detection system, AI algorithms are constantly scanning through all your data across all your dashboards and analysing metrics 24/7. This means you’ll no longer have to check BI tools like Google Analytics constantly to know what’s going on in your KPIs.</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Instead, the anomaly detection will alert users straight away when it finds anomalies and unusual behaviour – good or bad – in their metrics, so you can use these insights in your strategy without delay.</a:t>
            </a:r>
            <a:endParaRPr b="1" sz="12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3"/>
          <p:cNvSpPr txBox="1"/>
          <p:nvPr/>
        </p:nvSpPr>
        <p:spPr>
          <a:xfrm>
            <a:off x="1842700" y="264450"/>
            <a:ext cx="4570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Montserrat"/>
                <a:ea typeface="Montserrat"/>
                <a:cs typeface="Montserrat"/>
                <a:sym typeface="Montserrat"/>
              </a:rPr>
              <a:t>8</a:t>
            </a:r>
            <a:r>
              <a:rPr b="1" lang="en" sz="2700">
                <a:solidFill>
                  <a:schemeClr val="lt1"/>
                </a:solidFill>
                <a:latin typeface="Montserrat"/>
                <a:ea typeface="Montserrat"/>
                <a:cs typeface="Montserrat"/>
                <a:sym typeface="Montserrat"/>
              </a:rPr>
              <a:t>.Disadvantages</a:t>
            </a:r>
            <a:endParaRPr b="1" sz="3100">
              <a:solidFill>
                <a:schemeClr val="lt1"/>
              </a:solidFill>
              <a:latin typeface="Montserrat"/>
              <a:ea typeface="Montserrat"/>
              <a:cs typeface="Montserrat"/>
              <a:sym typeface="Montserrat"/>
            </a:endParaRPr>
          </a:p>
        </p:txBody>
      </p:sp>
      <p:sp>
        <p:nvSpPr>
          <p:cNvPr id="422" name="Google Shape;422;p73"/>
          <p:cNvSpPr txBox="1"/>
          <p:nvPr/>
        </p:nvSpPr>
        <p:spPr>
          <a:xfrm>
            <a:off x="282500" y="1113475"/>
            <a:ext cx="80748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p:txBody>
      </p:sp>
      <p:cxnSp>
        <p:nvCxnSpPr>
          <p:cNvPr id="423" name="Google Shape;423;p73"/>
          <p:cNvCxnSpPr/>
          <p:nvPr/>
        </p:nvCxnSpPr>
        <p:spPr>
          <a:xfrm>
            <a:off x="2824900" y="906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4" name="Google Shape;424;p73"/>
          <p:cNvSpPr txBox="1"/>
          <p:nvPr/>
        </p:nvSpPr>
        <p:spPr>
          <a:xfrm>
            <a:off x="143100" y="1113475"/>
            <a:ext cx="8857800" cy="2955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So by using ML approach anomaly detection we can detect anomalies faster than any normal</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traditional method and provide a better security to our data.</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It is not always certain that the obtained results will be useful since there is no label or output measure to confirm its usefulness.</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One cannot accurately define the sorting and output of an unsupervised task. It is heavily dependent on the model and in-turn on the machine.</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rPr b="1" lang="en" sz="1200">
                <a:solidFill>
                  <a:schemeClr val="lt1"/>
                </a:solidFill>
                <a:latin typeface="Montserrat"/>
                <a:ea typeface="Montserrat"/>
                <a:cs typeface="Montserrat"/>
                <a:sym typeface="Montserrat"/>
              </a:rPr>
              <a:t>• The results often have lesser accuracy.</a:t>
            </a:r>
            <a:endParaRPr b="1" sz="1200">
              <a:solidFill>
                <a:schemeClr val="lt1"/>
              </a:solidFill>
              <a:latin typeface="Montserrat"/>
              <a:ea typeface="Montserrat"/>
              <a:cs typeface="Montserrat"/>
              <a:sym typeface="Montserrat"/>
            </a:endParaRPr>
          </a:p>
          <a:p>
            <a:pPr indent="0" lvl="0" marL="0" rtl="0" algn="l">
              <a:lnSpc>
                <a:spcPct val="200000"/>
              </a:lnSpc>
              <a:spcBef>
                <a:spcPts val="0"/>
              </a:spcBef>
              <a:spcAft>
                <a:spcPts val="0"/>
              </a:spcAft>
              <a:buNone/>
            </a:pPr>
            <a:r>
              <a:t/>
            </a:r>
            <a:endParaRPr b="1" sz="12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4"/>
          <p:cNvSpPr txBox="1"/>
          <p:nvPr/>
        </p:nvSpPr>
        <p:spPr>
          <a:xfrm>
            <a:off x="1842700" y="264450"/>
            <a:ext cx="4570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1"/>
                </a:solidFill>
                <a:latin typeface="Montserrat"/>
                <a:ea typeface="Montserrat"/>
                <a:cs typeface="Montserrat"/>
                <a:sym typeface="Montserrat"/>
              </a:rPr>
              <a:t>9</a:t>
            </a:r>
            <a:r>
              <a:rPr b="1" lang="en" sz="2700">
                <a:solidFill>
                  <a:schemeClr val="lt1"/>
                </a:solidFill>
                <a:latin typeface="Montserrat"/>
                <a:ea typeface="Montserrat"/>
                <a:cs typeface="Montserrat"/>
                <a:sym typeface="Montserrat"/>
              </a:rPr>
              <a:t>.Applications</a:t>
            </a:r>
            <a:endParaRPr b="1" sz="3100">
              <a:solidFill>
                <a:schemeClr val="lt1"/>
              </a:solidFill>
              <a:latin typeface="Montserrat"/>
              <a:ea typeface="Montserrat"/>
              <a:cs typeface="Montserrat"/>
              <a:sym typeface="Montserrat"/>
            </a:endParaRPr>
          </a:p>
        </p:txBody>
      </p:sp>
      <p:sp>
        <p:nvSpPr>
          <p:cNvPr id="430" name="Google Shape;430;p74"/>
          <p:cNvSpPr txBox="1"/>
          <p:nvPr/>
        </p:nvSpPr>
        <p:spPr>
          <a:xfrm>
            <a:off x="282500" y="1113475"/>
            <a:ext cx="8074800" cy="3463500"/>
          </a:xfrm>
          <a:prstGeom prst="rect">
            <a:avLst/>
          </a:prstGeom>
          <a:noFill/>
          <a:ln>
            <a:noFill/>
          </a:ln>
        </p:spPr>
        <p:txBody>
          <a:bodyPr anchorCtr="0" anchor="t" bIns="91425" lIns="91425" spcFirstLastPara="1" rIns="91425" wrap="square" tIns="91425">
            <a:noAutofit/>
          </a:bodyPr>
          <a:lstStyle/>
          <a:p>
            <a:pPr indent="0" lvl="0" marL="91440" rtl="0" algn="l">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Anomaly detection is applicable in a variety of domains such as :</a:t>
            </a:r>
            <a:endParaRPr b="1" sz="1200">
              <a:solidFill>
                <a:schemeClr val="lt1"/>
              </a:solidFill>
              <a:highlight>
                <a:schemeClr val="dk1"/>
              </a:highlight>
              <a:latin typeface="Montserrat"/>
              <a:ea typeface="Montserrat"/>
              <a:cs typeface="Montserrat"/>
              <a:sym typeface="Montserrat"/>
            </a:endParaRPr>
          </a:p>
          <a:p>
            <a:pPr indent="0" lvl="0" marL="9144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I</a:t>
            </a:r>
            <a:r>
              <a:rPr b="1" lang="en" sz="1200">
                <a:solidFill>
                  <a:schemeClr val="lt1"/>
                </a:solidFill>
                <a:highlight>
                  <a:schemeClr val="dk1"/>
                </a:highlight>
                <a:uFill>
                  <a:noFill/>
                </a:uFill>
                <a:latin typeface="Montserrat"/>
                <a:ea typeface="Montserrat"/>
                <a:cs typeface="Montserrat"/>
                <a:sym typeface="Montserrat"/>
                <a:hlinkClick r:id="rId3">
                  <a:extLst>
                    <a:ext uri="{A12FA001-AC4F-418D-AE19-62706E023703}">
                      <ahyp:hlinkClr val="tx"/>
                    </a:ext>
                  </a:extLst>
                </a:hlinkClick>
              </a:rPr>
              <a:t>ntrusion detection</a:t>
            </a:r>
            <a:r>
              <a:rPr b="1" lang="en" sz="1200">
                <a:solidFill>
                  <a:schemeClr val="lt1"/>
                </a:solidFill>
                <a:highlight>
                  <a:schemeClr val="dk1"/>
                </a:highlight>
                <a:latin typeface="Montserrat"/>
                <a:ea typeface="Montserrat"/>
                <a:cs typeface="Montserrat"/>
                <a:sym typeface="Montserrat"/>
              </a:rPr>
              <a:t>, </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uFill>
                  <a:noFill/>
                </a:uFill>
                <a:latin typeface="Montserrat"/>
                <a:ea typeface="Montserrat"/>
                <a:cs typeface="Montserrat"/>
                <a:sym typeface="Montserrat"/>
                <a:hlinkClick r:id="rId4">
                  <a:extLst>
                    <a:ext uri="{A12FA001-AC4F-418D-AE19-62706E023703}">
                      <ahyp:hlinkClr val="tx"/>
                    </a:ext>
                  </a:extLst>
                </a:hlinkClick>
              </a:rPr>
              <a:t>fraud detection</a:t>
            </a:r>
            <a:r>
              <a:rPr b="1" lang="en" sz="1200">
                <a:solidFill>
                  <a:schemeClr val="lt1"/>
                </a:solidFill>
                <a:highlight>
                  <a:schemeClr val="dk1"/>
                </a:highlight>
                <a:latin typeface="Montserrat"/>
                <a:ea typeface="Montserrat"/>
                <a:cs typeface="Montserrat"/>
                <a:sym typeface="Montserrat"/>
              </a:rPr>
              <a:t>,</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rPr b="1" lang="en" sz="1200">
                <a:solidFill>
                  <a:schemeClr val="lt1"/>
                </a:solidFill>
                <a:highlight>
                  <a:schemeClr val="dk1"/>
                </a:highlight>
                <a:latin typeface="Montserrat"/>
                <a:ea typeface="Montserrat"/>
                <a:cs typeface="Montserrat"/>
                <a:sym typeface="Montserrat"/>
              </a:rPr>
              <a:t>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fault detection, </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system health monitoring,</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event detection in sensor networks,</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detecting ecosystem disturbances, </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defect detection in images using </a:t>
            </a:r>
            <a:r>
              <a:rPr b="1" lang="en" sz="1200">
                <a:solidFill>
                  <a:schemeClr val="lt1"/>
                </a:solidFill>
                <a:highlight>
                  <a:schemeClr val="dk1"/>
                </a:highlight>
                <a:uFill>
                  <a:noFill/>
                </a:uFill>
                <a:latin typeface="Montserrat"/>
                <a:ea typeface="Montserrat"/>
                <a:cs typeface="Montserrat"/>
                <a:sym typeface="Montserrat"/>
                <a:hlinkClick r:id="rId5">
                  <a:extLst>
                    <a:ext uri="{A12FA001-AC4F-418D-AE19-62706E023703}">
                      <ahyp:hlinkClr val="tx"/>
                    </a:ext>
                  </a:extLst>
                </a:hlinkClick>
              </a:rPr>
              <a:t>machine vision</a:t>
            </a:r>
            <a:r>
              <a:rPr b="1" lang="en" sz="1200">
                <a:solidFill>
                  <a:schemeClr val="lt1"/>
                </a:solidFill>
                <a:highlight>
                  <a:schemeClr val="dk1"/>
                </a:highlight>
                <a:latin typeface="Montserrat"/>
                <a:ea typeface="Montserrat"/>
                <a:cs typeface="Montserrat"/>
                <a:sym typeface="Montserrat"/>
              </a:rPr>
              <a:t>.</a:t>
            </a:r>
            <a:endParaRPr b="1" sz="1200">
              <a:solidFill>
                <a:schemeClr val="lt1"/>
              </a:solidFill>
              <a:highlight>
                <a:schemeClr val="dk1"/>
              </a:highlight>
              <a:latin typeface="Montserrat"/>
              <a:ea typeface="Montserrat"/>
              <a:cs typeface="Montserrat"/>
              <a:sym typeface="Montserrat"/>
            </a:endParaRPr>
          </a:p>
          <a:p>
            <a:pPr indent="0" lvl="0" marL="457200" rtl="0" algn="l">
              <a:spcBef>
                <a:spcPts val="0"/>
              </a:spcBef>
              <a:spcAft>
                <a:spcPts val="0"/>
              </a:spcAft>
              <a:buNone/>
            </a:pPr>
            <a:r>
              <a:t/>
            </a:r>
            <a:endParaRPr b="1" sz="1200">
              <a:solidFill>
                <a:schemeClr val="lt1"/>
              </a:solidFill>
              <a:highlight>
                <a:schemeClr val="dk1"/>
              </a:highlight>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It is often used in </a:t>
            </a:r>
            <a:r>
              <a:rPr b="1" lang="en" sz="1200">
                <a:solidFill>
                  <a:schemeClr val="lt1"/>
                </a:solidFill>
                <a:highlight>
                  <a:schemeClr val="dk1"/>
                </a:highlight>
                <a:uFill>
                  <a:noFill/>
                </a:uFill>
                <a:latin typeface="Montserrat"/>
                <a:ea typeface="Montserrat"/>
                <a:cs typeface="Montserrat"/>
                <a:sym typeface="Montserrat"/>
                <a:hlinkClick r:id="rId6">
                  <a:extLst>
                    <a:ext uri="{A12FA001-AC4F-418D-AE19-62706E023703}">
                      <ahyp:hlinkClr val="tx"/>
                    </a:ext>
                  </a:extLst>
                </a:hlinkClick>
              </a:rPr>
              <a:t>preprocessing</a:t>
            </a:r>
            <a:r>
              <a:rPr b="1" lang="en" sz="1200">
                <a:solidFill>
                  <a:schemeClr val="lt1"/>
                </a:solidFill>
                <a:highlight>
                  <a:schemeClr val="dk1"/>
                </a:highlight>
                <a:latin typeface="Montserrat"/>
                <a:ea typeface="Montserrat"/>
                <a:cs typeface="Montserrat"/>
                <a:sym typeface="Montserrat"/>
              </a:rPr>
              <a:t> to remove anomalous data from the dataset. </a:t>
            </a:r>
            <a:endParaRPr b="1" sz="1200">
              <a:solidFill>
                <a:schemeClr val="lt1"/>
              </a:solidFill>
              <a:highlight>
                <a:schemeClr val="dk1"/>
              </a:highlight>
              <a:latin typeface="Montserrat"/>
              <a:ea typeface="Montserrat"/>
              <a:cs typeface="Montserrat"/>
              <a:sym typeface="Montserrat"/>
            </a:endParaRPr>
          </a:p>
        </p:txBody>
      </p:sp>
      <p:cxnSp>
        <p:nvCxnSpPr>
          <p:cNvPr id="431" name="Google Shape;431;p74"/>
          <p:cNvCxnSpPr/>
          <p:nvPr/>
        </p:nvCxnSpPr>
        <p:spPr>
          <a:xfrm>
            <a:off x="2824900" y="906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5"/>
          <p:cNvSpPr txBox="1"/>
          <p:nvPr/>
        </p:nvSpPr>
        <p:spPr>
          <a:xfrm>
            <a:off x="162750" y="1101200"/>
            <a:ext cx="8818500" cy="3983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latin typeface="Montserrat"/>
                <a:ea typeface="Montserrat"/>
                <a:cs typeface="Montserrat"/>
                <a:sym typeface="Montserrat"/>
              </a:rPr>
              <a:t>An unsupervised machine-learning model was built due to highly imbalanced data. The AUC score was computed is 98.3%. The “n_estimators” parameter was kept at 100. The “contamination” parameter value was 4% of the total number of samples or 0.04. </a:t>
            </a:r>
            <a:endParaRPr b="1" sz="11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latin typeface="Montserrat"/>
                <a:ea typeface="Montserrat"/>
                <a:cs typeface="Montserrat"/>
                <a:sym typeface="Montserrat"/>
              </a:rPr>
              <a:t>Due to a tremendous growth in different types of network attacks organizations are developing intrusion detection system that are capable of detecting false positives and false negatives and also threats in real-time,with a great amount of efficiency.</a:t>
            </a:r>
            <a:endParaRPr b="1" sz="11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latin typeface="Montserrat"/>
                <a:ea typeface="Montserrat"/>
                <a:cs typeface="Montserrat"/>
                <a:sym typeface="Montserrat"/>
              </a:rPr>
              <a:t>Also more complete and clean datasets provide better results.</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lt1"/>
              </a:buClr>
              <a:buSzPts val="1300"/>
              <a:buFont typeface="Montserrat"/>
              <a:buChar char="●"/>
            </a:pPr>
            <a:r>
              <a:rPr b="1" lang="en" sz="1100">
                <a:solidFill>
                  <a:schemeClr val="lt1"/>
                </a:solidFill>
                <a:latin typeface="Montserrat"/>
                <a:ea typeface="Montserrat"/>
                <a:cs typeface="Montserrat"/>
                <a:sym typeface="Montserrat"/>
              </a:rPr>
              <a:t>It is important to realize that machine learning, deep learning application is fairly new in the network security domain, and therefore there are still challenges related to scalability and efficiency. </a:t>
            </a:r>
            <a:endParaRPr b="1" sz="11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p:txBody>
      </p:sp>
      <p:cxnSp>
        <p:nvCxnSpPr>
          <p:cNvPr id="437" name="Google Shape;437;p75"/>
          <p:cNvCxnSpPr/>
          <p:nvPr/>
        </p:nvCxnSpPr>
        <p:spPr>
          <a:xfrm>
            <a:off x="3190500" y="881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38" name="Google Shape;438;p75"/>
          <p:cNvSpPr txBox="1"/>
          <p:nvPr/>
        </p:nvSpPr>
        <p:spPr>
          <a:xfrm>
            <a:off x="2181275" y="175450"/>
            <a:ext cx="5025600" cy="63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2900">
                <a:solidFill>
                  <a:schemeClr val="lt1"/>
                </a:solidFill>
                <a:highlight>
                  <a:schemeClr val="dk1"/>
                </a:highlight>
                <a:latin typeface="Montserrat"/>
                <a:ea typeface="Montserrat"/>
                <a:cs typeface="Montserrat"/>
                <a:sym typeface="Montserrat"/>
              </a:rPr>
              <a:t>10</a:t>
            </a:r>
            <a:r>
              <a:rPr b="1" lang="en" sz="2900">
                <a:solidFill>
                  <a:schemeClr val="lt1"/>
                </a:solidFill>
                <a:highlight>
                  <a:schemeClr val="dk1"/>
                </a:highlight>
                <a:latin typeface="Montserrat"/>
                <a:ea typeface="Montserrat"/>
                <a:cs typeface="Montserrat"/>
                <a:sym typeface="Montserrat"/>
              </a:rPr>
              <a:t>.Conclusions	</a:t>
            </a:r>
            <a:endParaRPr b="1" sz="29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6"/>
          <p:cNvSpPr txBox="1"/>
          <p:nvPr/>
        </p:nvSpPr>
        <p:spPr>
          <a:xfrm>
            <a:off x="162750" y="1101200"/>
            <a:ext cx="8818500" cy="3983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highlight>
                  <a:schemeClr val="dk1"/>
                </a:highlight>
                <a:latin typeface="Montserrat"/>
                <a:ea typeface="Montserrat"/>
                <a:cs typeface="Montserrat"/>
                <a:sym typeface="Montserrat"/>
              </a:rPr>
              <a:t>By combining the machine learning algorithms and preparing a hybrid the accuracy of the model can be increased.</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highlight>
                  <a:schemeClr val="dk1"/>
                </a:highlight>
                <a:latin typeface="Montserrat"/>
                <a:ea typeface="Montserrat"/>
                <a:cs typeface="Montserrat"/>
                <a:sym typeface="Montserrat"/>
              </a:rPr>
              <a:t>Feature normalization and different feature selection algorithm can be used that can provide better results.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latin typeface="Montserrat"/>
                <a:ea typeface="Montserrat"/>
                <a:cs typeface="Montserrat"/>
                <a:sym typeface="Montserrat"/>
              </a:rPr>
              <a:t>Also Deep Learning techniques have shown higher accuracy and are more robust.</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lt1"/>
              </a:buClr>
              <a:buSzPts val="1300"/>
              <a:buFont typeface="Montserrat"/>
              <a:buChar char="●"/>
            </a:pPr>
            <a:r>
              <a:rPr b="1" lang="en" sz="1100">
                <a:solidFill>
                  <a:schemeClr val="lt1"/>
                </a:solidFill>
                <a:latin typeface="Montserrat"/>
                <a:ea typeface="Montserrat"/>
                <a:cs typeface="Montserrat"/>
                <a:sym typeface="Montserrat"/>
              </a:rPr>
              <a:t>Due to growing number of attacks it has become </a:t>
            </a:r>
            <a:r>
              <a:rPr b="1" lang="en" sz="1100">
                <a:solidFill>
                  <a:schemeClr val="lt1"/>
                </a:solidFill>
                <a:latin typeface="Montserrat"/>
                <a:ea typeface="Montserrat"/>
                <a:cs typeface="Montserrat"/>
                <a:sym typeface="Montserrat"/>
              </a:rPr>
              <a:t>highly important to analyze and detect anomaly in real-time,which can be achieved by using user entity behavior analytics along with machine learning techniques like unsupervised and supervised approach can be used to build a hybrid system that can give better results.</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298450" lvl="0" marL="457200" rtl="0" algn="l">
              <a:lnSpc>
                <a:spcPct val="150000"/>
              </a:lnSpc>
              <a:spcBef>
                <a:spcPts val="0"/>
              </a:spcBef>
              <a:spcAft>
                <a:spcPts val="0"/>
              </a:spcAft>
              <a:buClr>
                <a:schemeClr val="lt1"/>
              </a:buClr>
              <a:buSzPts val="1100"/>
              <a:buFont typeface="Montserrat"/>
              <a:buChar char="●"/>
            </a:pPr>
            <a:r>
              <a:rPr b="1" lang="en" sz="1100">
                <a:solidFill>
                  <a:schemeClr val="lt1"/>
                </a:solidFill>
                <a:highlight>
                  <a:schemeClr val="dk1"/>
                </a:highlight>
                <a:latin typeface="Montserrat"/>
                <a:ea typeface="Montserrat"/>
                <a:cs typeface="Montserrat"/>
                <a:sym typeface="Montserrat"/>
              </a:rPr>
              <a:t>In the future, the model could be improved to intake real-time data and recommend attacks due to variation in network traffic.</a:t>
            </a:r>
            <a:endParaRPr b="1" sz="11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p:txBody>
      </p:sp>
      <p:cxnSp>
        <p:nvCxnSpPr>
          <p:cNvPr id="444" name="Google Shape;444;p76"/>
          <p:cNvCxnSpPr/>
          <p:nvPr/>
        </p:nvCxnSpPr>
        <p:spPr>
          <a:xfrm>
            <a:off x="3312575" y="871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5" name="Google Shape;445;p76"/>
          <p:cNvSpPr txBox="1"/>
          <p:nvPr/>
        </p:nvSpPr>
        <p:spPr>
          <a:xfrm>
            <a:off x="2181275" y="175450"/>
            <a:ext cx="5025600" cy="63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2900">
                <a:solidFill>
                  <a:schemeClr val="lt1"/>
                </a:solidFill>
                <a:highlight>
                  <a:schemeClr val="dk1"/>
                </a:highlight>
                <a:latin typeface="Montserrat"/>
                <a:ea typeface="Montserrat"/>
                <a:cs typeface="Montserrat"/>
                <a:sym typeface="Montserrat"/>
              </a:rPr>
              <a:t>11</a:t>
            </a:r>
            <a:r>
              <a:rPr b="1" lang="en" sz="2900">
                <a:solidFill>
                  <a:schemeClr val="lt1"/>
                </a:solidFill>
                <a:highlight>
                  <a:schemeClr val="dk1"/>
                </a:highlight>
                <a:latin typeface="Montserrat"/>
                <a:ea typeface="Montserrat"/>
                <a:cs typeface="Montserrat"/>
                <a:sym typeface="Montserrat"/>
              </a:rPr>
              <a:t>.Future Scope	</a:t>
            </a:r>
            <a:endParaRPr b="1" sz="29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1"/>
          <p:cNvSpPr txBox="1"/>
          <p:nvPr>
            <p:ph type="ctrTitle"/>
          </p:nvPr>
        </p:nvSpPr>
        <p:spPr>
          <a:xfrm>
            <a:off x="3207100" y="2251750"/>
            <a:ext cx="5891100" cy="981600"/>
          </a:xfrm>
          <a:prstGeom prst="rect">
            <a:avLst/>
          </a:prstGeom>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0" lang="en" sz="1800"/>
              <a:t>Anomaly detection in Network Traffic Using</a:t>
            </a:r>
            <a:endParaRPr b="0" sz="1800"/>
          </a:p>
          <a:p>
            <a:pPr indent="0" lvl="0" marL="0" rtl="0" algn="r">
              <a:lnSpc>
                <a:spcPct val="115000"/>
              </a:lnSpc>
              <a:spcBef>
                <a:spcPts val="0"/>
              </a:spcBef>
              <a:spcAft>
                <a:spcPts val="0"/>
              </a:spcAft>
              <a:buNone/>
            </a:pPr>
            <a:r>
              <a:rPr b="0" lang="en" sz="1800"/>
              <a:t>Unsupervised Machine learning Approach</a:t>
            </a:r>
            <a:endParaRPr sz="1800"/>
          </a:p>
        </p:txBody>
      </p:sp>
      <p:sp>
        <p:nvSpPr>
          <p:cNvPr id="187" name="Google Shape;187;p41"/>
          <p:cNvSpPr txBox="1"/>
          <p:nvPr>
            <p:ph idx="1" type="subTitle"/>
          </p:nvPr>
        </p:nvSpPr>
        <p:spPr>
          <a:xfrm>
            <a:off x="4502725" y="1591525"/>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t>Topic Name</a:t>
            </a:r>
            <a:endParaRPr b="1"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7"/>
          <p:cNvSpPr txBox="1"/>
          <p:nvPr/>
        </p:nvSpPr>
        <p:spPr>
          <a:xfrm>
            <a:off x="162750" y="1101200"/>
            <a:ext cx="8818500" cy="3983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highlight>
                  <a:schemeClr val="dk1"/>
                </a:highlight>
                <a:latin typeface="Montserrat"/>
                <a:ea typeface="Montserrat"/>
                <a:cs typeface="Montserrat"/>
                <a:sym typeface="Montserrat"/>
              </a:rPr>
              <a:t>https://avinetworks.com/glossary/anomaly-detection/</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highlight>
                  <a:schemeClr val="dk1"/>
                </a:highlight>
                <a:latin typeface="Montserrat"/>
                <a:ea typeface="Montserrat"/>
                <a:cs typeface="Montserrat"/>
                <a:sym typeface="Montserrat"/>
              </a:rPr>
              <a:t>https://ieeexplore.ieee.org/document/9137987</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b="1" lang="en" sz="1100">
                <a:solidFill>
                  <a:schemeClr val="lt1"/>
                </a:solidFill>
                <a:latin typeface="Montserrat"/>
                <a:ea typeface="Montserrat"/>
                <a:cs typeface="Montserrat"/>
                <a:sym typeface="Montserrat"/>
              </a:rPr>
              <a:t>http://cucis.ece.northwestern.edu/projects/DMS/publications/AnomalyDetection.pdf</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lt1"/>
              </a:buClr>
              <a:buSzPts val="1300"/>
              <a:buFont typeface="Montserrat"/>
              <a:buChar char="●"/>
            </a:pPr>
            <a:r>
              <a:rPr b="1" lang="en" sz="1100">
                <a:solidFill>
                  <a:schemeClr val="lt1"/>
                </a:solidFill>
                <a:latin typeface="Montserrat"/>
                <a:ea typeface="Montserrat"/>
                <a:cs typeface="Montserrat"/>
                <a:sym typeface="Montserrat"/>
              </a:rPr>
              <a:t>https://arxiv.org/pdf/1812.01941.pdf</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298450" lvl="0" marL="457200" rtl="0" algn="l">
              <a:lnSpc>
                <a:spcPct val="150000"/>
              </a:lnSpc>
              <a:spcBef>
                <a:spcPts val="0"/>
              </a:spcBef>
              <a:spcAft>
                <a:spcPts val="0"/>
              </a:spcAft>
              <a:buClr>
                <a:schemeClr val="lt1"/>
              </a:buClr>
              <a:buSzPts val="1100"/>
              <a:buFont typeface="Montserrat"/>
              <a:buChar char="●"/>
            </a:pPr>
            <a:r>
              <a:rPr b="1" lang="en" sz="1100" u="sng">
                <a:solidFill>
                  <a:schemeClr val="hlink"/>
                </a:solidFill>
                <a:highlight>
                  <a:schemeClr val="dk1"/>
                </a:highlight>
                <a:latin typeface="Montserrat"/>
                <a:ea typeface="Montserrat"/>
                <a:cs typeface="Montserrat"/>
                <a:sym typeface="Montserrat"/>
                <a:hlinkClick r:id="rId3"/>
              </a:rPr>
              <a:t>https://towardsdatascience.com/unsupervised-learning-for-anomaly-detection-44c55a96b8c1</a:t>
            </a:r>
            <a:endParaRPr b="1" sz="11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298450" lvl="0" marL="457200" rtl="0" algn="l">
              <a:lnSpc>
                <a:spcPct val="150000"/>
              </a:lnSpc>
              <a:spcBef>
                <a:spcPts val="0"/>
              </a:spcBef>
              <a:spcAft>
                <a:spcPts val="0"/>
              </a:spcAft>
              <a:buClr>
                <a:schemeClr val="lt1"/>
              </a:buClr>
              <a:buSzPts val="1100"/>
              <a:buFont typeface="Montserrat"/>
              <a:buChar char="●"/>
            </a:pPr>
            <a:r>
              <a:rPr b="1" lang="en" sz="1100" u="sng">
                <a:solidFill>
                  <a:schemeClr val="hlink"/>
                </a:solidFill>
                <a:highlight>
                  <a:schemeClr val="dk1"/>
                </a:highlight>
                <a:latin typeface="Montserrat"/>
                <a:ea typeface="Montserrat"/>
                <a:cs typeface="Montserrat"/>
                <a:sym typeface="Montserrat"/>
                <a:hlinkClick r:id="rId4"/>
              </a:rPr>
              <a:t>https://journalofbigdata.springeropen.com/articles/10.1186/s40537-021-00475-1</a:t>
            </a:r>
            <a:endParaRPr b="1" sz="11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298450" lvl="0" marL="457200" rtl="0" algn="l">
              <a:lnSpc>
                <a:spcPct val="150000"/>
              </a:lnSpc>
              <a:spcBef>
                <a:spcPts val="0"/>
              </a:spcBef>
              <a:spcAft>
                <a:spcPts val="0"/>
              </a:spcAft>
              <a:buClr>
                <a:schemeClr val="lt1"/>
              </a:buClr>
              <a:buSzPts val="1100"/>
              <a:buFont typeface="Montserrat"/>
              <a:buChar char="●"/>
            </a:pPr>
            <a:r>
              <a:rPr b="1" lang="en" sz="1100">
                <a:solidFill>
                  <a:schemeClr val="lt1"/>
                </a:solidFill>
                <a:highlight>
                  <a:schemeClr val="dk1"/>
                </a:highlight>
                <a:latin typeface="Montserrat"/>
                <a:ea typeface="Montserrat"/>
                <a:cs typeface="Montserrat"/>
                <a:sym typeface="Montserrat"/>
              </a:rPr>
              <a:t>https://www.slideshare.net/PyData/unsupervised-anomaly-detection-with-isolation-forest-elena-sharova</a:t>
            </a:r>
            <a:endParaRPr b="1" sz="1100">
              <a:solidFill>
                <a:schemeClr val="lt1"/>
              </a:solidFill>
              <a:highlight>
                <a:schemeClr val="dk1"/>
              </a:highlight>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highlight>
                <a:schemeClr val="dk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b="1" sz="1100">
              <a:solidFill>
                <a:schemeClr val="lt1"/>
              </a:solidFill>
              <a:latin typeface="Montserrat"/>
              <a:ea typeface="Montserrat"/>
              <a:cs typeface="Montserrat"/>
              <a:sym typeface="Montserrat"/>
            </a:endParaRPr>
          </a:p>
        </p:txBody>
      </p:sp>
      <p:cxnSp>
        <p:nvCxnSpPr>
          <p:cNvPr id="451" name="Google Shape;451;p77"/>
          <p:cNvCxnSpPr/>
          <p:nvPr/>
        </p:nvCxnSpPr>
        <p:spPr>
          <a:xfrm>
            <a:off x="3068150" y="8609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52" name="Google Shape;452;p77"/>
          <p:cNvSpPr txBox="1"/>
          <p:nvPr/>
        </p:nvSpPr>
        <p:spPr>
          <a:xfrm>
            <a:off x="2181275" y="175450"/>
            <a:ext cx="5025600" cy="63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2900">
                <a:solidFill>
                  <a:schemeClr val="lt1"/>
                </a:solidFill>
                <a:highlight>
                  <a:schemeClr val="dk1"/>
                </a:highlight>
                <a:latin typeface="Montserrat"/>
                <a:ea typeface="Montserrat"/>
                <a:cs typeface="Montserrat"/>
                <a:sym typeface="Montserrat"/>
              </a:rPr>
              <a:t>12</a:t>
            </a:r>
            <a:r>
              <a:rPr b="1" lang="en" sz="2900">
                <a:solidFill>
                  <a:schemeClr val="lt1"/>
                </a:solidFill>
                <a:highlight>
                  <a:schemeClr val="dk1"/>
                </a:highlight>
                <a:latin typeface="Montserrat"/>
                <a:ea typeface="Montserrat"/>
                <a:cs typeface="Montserrat"/>
                <a:sym typeface="Montserrat"/>
              </a:rPr>
              <a:t>.References	</a:t>
            </a:r>
            <a:endParaRPr b="1" sz="29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2"/>
          <p:cNvSpPr txBox="1"/>
          <p:nvPr>
            <p:ph type="title"/>
          </p:nvPr>
        </p:nvSpPr>
        <p:spPr>
          <a:xfrm>
            <a:off x="134400" y="506100"/>
            <a:ext cx="88752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Content</a:t>
            </a:r>
            <a:endParaRPr/>
          </a:p>
        </p:txBody>
      </p:sp>
      <p:cxnSp>
        <p:nvCxnSpPr>
          <p:cNvPr id="193" name="Google Shape;193;p42"/>
          <p:cNvCxnSpPr/>
          <p:nvPr/>
        </p:nvCxnSpPr>
        <p:spPr>
          <a:xfrm>
            <a:off x="221925" y="452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4" name="Google Shape;194;p42"/>
          <p:cNvSpPr txBox="1"/>
          <p:nvPr/>
        </p:nvSpPr>
        <p:spPr>
          <a:xfrm>
            <a:off x="221925" y="992600"/>
            <a:ext cx="44382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Introduction</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Review paper</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Objective Of Seminar</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System Overview</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Project Plan</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Project Implementation</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System Design</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Mathematical Model</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Advantages</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Disadvantages</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Applications</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Conclusions</a:t>
            </a:r>
            <a:endParaRPr b="1"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References</a:t>
            </a:r>
            <a:endParaRPr b="1" sz="16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43"/>
          <p:cNvSpPr txBox="1"/>
          <p:nvPr>
            <p:ph idx="6" type="title"/>
          </p:nvPr>
        </p:nvSpPr>
        <p:spPr>
          <a:xfrm>
            <a:off x="2632650" y="88700"/>
            <a:ext cx="38787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r>
              <a:rPr lang="en" sz="2800">
                <a:solidFill>
                  <a:schemeClr val="lt1"/>
                </a:solidFill>
              </a:rPr>
              <a:t>Introduction</a:t>
            </a:r>
            <a:endParaRPr sz="2800">
              <a:solidFill>
                <a:schemeClr val="lt1"/>
              </a:solidFill>
            </a:endParaRPr>
          </a:p>
        </p:txBody>
      </p:sp>
      <p:cxnSp>
        <p:nvCxnSpPr>
          <p:cNvPr id="200" name="Google Shape;200;p43"/>
          <p:cNvCxnSpPr/>
          <p:nvPr/>
        </p:nvCxnSpPr>
        <p:spPr>
          <a:xfrm flipH="1" rot="10800000">
            <a:off x="3481575" y="812610"/>
            <a:ext cx="2319000" cy="2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1" name="Google Shape;201;p43"/>
          <p:cNvSpPr txBox="1"/>
          <p:nvPr/>
        </p:nvSpPr>
        <p:spPr>
          <a:xfrm>
            <a:off x="455325" y="1769825"/>
            <a:ext cx="8371500" cy="28989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110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Anomaly detection is the identification of rare events, items, or observations which are suspicious because they differ significantly from standard behaviors or patterns. Anomalies in data are also called standard deviations, outliers, noise, novelties, and exceptions.</a:t>
            </a:r>
            <a:endParaRPr b="1" sz="1200">
              <a:solidFill>
                <a:schemeClr val="lt1"/>
              </a:solidFill>
              <a:latin typeface="Montserrat"/>
              <a:ea typeface="Montserrat"/>
              <a:cs typeface="Montserrat"/>
              <a:sym typeface="Montserrat"/>
            </a:endParaRPr>
          </a:p>
          <a:p>
            <a:pPr indent="0" lvl="0" marL="457200" rtl="0" algn="just">
              <a:lnSpc>
                <a:spcPct val="150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04800" lvl="0" marL="457200" rtl="0" algn="just">
              <a:lnSpc>
                <a:spcPct val="150000"/>
              </a:lnSpc>
              <a:spcBef>
                <a:spcPts val="110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In the network anomaly detection/network intrusion and abuse detection context, interesting events are often not rare—just unusual. For example, unexpected jumps in activity are typically notable, although such a spurt in activity may fall outside many traditional statistical anomaly detection techniques.</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 name="Google Shape;202;p43"/>
          <p:cNvSpPr txBox="1"/>
          <p:nvPr/>
        </p:nvSpPr>
        <p:spPr>
          <a:xfrm>
            <a:off x="908875" y="1201775"/>
            <a:ext cx="48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What </a:t>
            </a:r>
            <a:r>
              <a:rPr b="1" lang="en">
                <a:solidFill>
                  <a:schemeClr val="lt1"/>
                </a:solidFill>
                <a:latin typeface="Montserrat"/>
                <a:ea typeface="Montserrat"/>
                <a:cs typeface="Montserrat"/>
                <a:sym typeface="Montserrat"/>
              </a:rPr>
              <a:t>is</a:t>
            </a:r>
            <a:r>
              <a:rPr b="1" lang="en">
                <a:solidFill>
                  <a:schemeClr val="lt1"/>
                </a:solidFill>
                <a:latin typeface="Montserrat"/>
                <a:ea typeface="Montserrat"/>
                <a:cs typeface="Montserrat"/>
                <a:sym typeface="Montserrat"/>
              </a:rPr>
              <a:t> Anomal</a:t>
            </a:r>
            <a:r>
              <a:rPr b="1" lang="en">
                <a:solidFill>
                  <a:schemeClr val="lt1"/>
                </a:solidFill>
                <a:latin typeface="Montserrat"/>
                <a:ea typeface="Montserrat"/>
                <a:cs typeface="Montserrat"/>
                <a:sym typeface="Montserrat"/>
              </a:rPr>
              <a:t>y Detection</a:t>
            </a:r>
            <a:r>
              <a:rPr b="1" lang="en">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sp>
        <p:nvSpPr>
          <p:cNvPr id="207" name="Google Shape;207;p44"/>
          <p:cNvSpPr txBox="1"/>
          <p:nvPr/>
        </p:nvSpPr>
        <p:spPr>
          <a:xfrm>
            <a:off x="440075" y="666475"/>
            <a:ext cx="8371500" cy="44736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1100"/>
              </a:spcBef>
              <a:spcAft>
                <a:spcPts val="0"/>
              </a:spcAft>
              <a:buClr>
                <a:schemeClr val="lt1"/>
              </a:buClr>
              <a:buSzPts val="1200"/>
              <a:buFont typeface="Montserrat"/>
              <a:buChar char="●"/>
            </a:pPr>
            <a:r>
              <a:rPr b="1" lang="en" sz="1200">
                <a:solidFill>
                  <a:schemeClr val="lt1"/>
                </a:solidFill>
                <a:latin typeface="Montserrat"/>
                <a:ea typeface="Montserrat"/>
                <a:cs typeface="Montserrat"/>
                <a:sym typeface="Montserrat"/>
              </a:rPr>
              <a:t>There are three main classes of anomaly detection techniques: unsupervised, semi-supervised, and supervised. Essentially, the correct anomaly detection method depends on the available labels in the dataset.</a:t>
            </a:r>
            <a:endParaRPr b="1" sz="1200">
              <a:solidFill>
                <a:schemeClr val="lt1"/>
              </a:solidFill>
              <a:latin typeface="Montserrat"/>
              <a:ea typeface="Montserrat"/>
              <a:cs typeface="Montserrat"/>
              <a:sym typeface="Montserrat"/>
            </a:endParaRPr>
          </a:p>
          <a:p>
            <a:pPr indent="0" lvl="0" marL="0" rtl="0" algn="just">
              <a:lnSpc>
                <a:spcPct val="150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1150" lvl="0" marL="457200" rtl="0" algn="just">
              <a:lnSpc>
                <a:spcPct val="150000"/>
              </a:lnSpc>
              <a:spcBef>
                <a:spcPts val="1100"/>
              </a:spcBef>
              <a:spcAft>
                <a:spcPts val="0"/>
              </a:spcAft>
              <a:buClr>
                <a:schemeClr val="lt1"/>
              </a:buClr>
              <a:buSzPts val="1300"/>
              <a:buChar char="●"/>
            </a:pPr>
            <a:r>
              <a:rPr b="1" lang="en" sz="1300">
                <a:solidFill>
                  <a:schemeClr val="lt1"/>
                </a:solidFill>
                <a:highlight>
                  <a:schemeClr val="dk1"/>
                </a:highlight>
                <a:latin typeface="Montserrat"/>
                <a:ea typeface="Montserrat"/>
                <a:cs typeface="Montserrat"/>
                <a:sym typeface="Montserrat"/>
              </a:rPr>
              <a:t>In this project we have used unsupervised method for </a:t>
            </a:r>
            <a:r>
              <a:rPr b="1" lang="en" sz="1300">
                <a:solidFill>
                  <a:schemeClr val="lt1"/>
                </a:solidFill>
                <a:highlight>
                  <a:schemeClr val="dk1"/>
                </a:highlight>
                <a:latin typeface="Montserrat"/>
                <a:ea typeface="Montserrat"/>
                <a:cs typeface="Montserrat"/>
                <a:sym typeface="Montserrat"/>
              </a:rPr>
              <a:t>anomaly detection </a:t>
            </a:r>
            <a:endParaRPr b="1" sz="1300">
              <a:solidFill>
                <a:schemeClr val="lt1"/>
              </a:solidFill>
              <a:highlight>
                <a:schemeClr val="dk1"/>
              </a:highlight>
              <a:latin typeface="Montserrat"/>
              <a:ea typeface="Montserrat"/>
              <a:cs typeface="Montserrat"/>
              <a:sym typeface="Montserrat"/>
            </a:endParaRPr>
          </a:p>
          <a:p>
            <a:pPr indent="0" lvl="0" marL="0" rtl="0" algn="just">
              <a:lnSpc>
                <a:spcPct val="150000"/>
              </a:lnSpc>
              <a:spcBef>
                <a:spcPts val="1100"/>
              </a:spcBef>
              <a:spcAft>
                <a:spcPts val="0"/>
              </a:spcAft>
              <a:buNone/>
            </a:pPr>
            <a:r>
              <a:t/>
            </a:r>
            <a:endParaRPr b="1" sz="1300">
              <a:solidFill>
                <a:schemeClr val="lt1"/>
              </a:solidFill>
              <a:highlight>
                <a:schemeClr val="dk1"/>
              </a:highlight>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sz="1200">
                <a:solidFill>
                  <a:schemeClr val="lt1"/>
                </a:solidFill>
                <a:latin typeface="Montserrat"/>
                <a:ea typeface="Montserrat"/>
                <a:cs typeface="Montserrat"/>
                <a:sym typeface="Montserrat"/>
              </a:rPr>
              <a:t>Unsupervised methods of anomaly detection detect anomalies in an unlabeled test set of data based solely on the intrinsic properties of that data. The working assumption is that, as in most cases, the large majority of the instances in the data set will be normal. The anomaly detection algorithm will then detect instances that appear to fit with the rest of the data set least congruently.</a:t>
            </a:r>
            <a:endParaRPr b="1" sz="1200">
              <a:solidFill>
                <a:schemeClr val="lt1"/>
              </a:solidFill>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0" lvl="0" marL="457200" rtl="0" algn="just">
              <a:lnSpc>
                <a:spcPct val="150000"/>
              </a:lnSpc>
              <a:spcBef>
                <a:spcPts val="1100"/>
              </a:spcBef>
              <a:spcAft>
                <a:spcPts val="0"/>
              </a:spcAft>
              <a:buNone/>
            </a:pPr>
            <a:r>
              <a:t/>
            </a:r>
            <a:endParaRPr sz="1500">
              <a:highlight>
                <a:schemeClr val="dk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5"/>
          <p:cNvSpPr txBox="1"/>
          <p:nvPr/>
        </p:nvSpPr>
        <p:spPr>
          <a:xfrm>
            <a:off x="447700" y="778200"/>
            <a:ext cx="8371500" cy="4260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Montserrat"/>
              <a:buChar char="●"/>
            </a:pPr>
            <a:r>
              <a:rPr b="1" lang="en" sz="1200">
                <a:solidFill>
                  <a:schemeClr val="lt1"/>
                </a:solidFill>
                <a:latin typeface="Montserrat"/>
                <a:ea typeface="Montserrat"/>
                <a:cs typeface="Montserrat"/>
                <a:sym typeface="Montserrat"/>
              </a:rPr>
              <a:t>Anomalies can classified generally in several ways</a:t>
            </a:r>
            <a:endParaRPr b="1" sz="1200">
              <a:solidFill>
                <a:schemeClr val="lt1"/>
              </a:solidFill>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1150" lvl="0" marL="457200" rtl="0" algn="l">
              <a:lnSpc>
                <a:spcPct val="115000"/>
              </a:lnSpc>
              <a:spcBef>
                <a:spcPts val="1100"/>
              </a:spcBef>
              <a:spcAft>
                <a:spcPts val="0"/>
              </a:spcAft>
              <a:buClr>
                <a:schemeClr val="lt1"/>
              </a:buClr>
              <a:buSzPts val="1300"/>
              <a:buFont typeface="Montserrat"/>
              <a:buChar char="●"/>
            </a:pPr>
            <a:r>
              <a:rPr b="1" lang="en" sz="1200">
                <a:solidFill>
                  <a:schemeClr val="lt1"/>
                </a:solidFill>
                <a:latin typeface="Montserrat"/>
                <a:ea typeface="Montserrat"/>
                <a:cs typeface="Montserrat"/>
                <a:sym typeface="Montserrat"/>
              </a:rPr>
              <a:t>Network anomalies: Anomalies in network behavior deviate from what is normal, standard, or expected. To detect network anomalies, network owners must have a concept of expected or normal behavior. Detection of anomalies in network behavior demands the continuous monitoring of a network for unexpected trends or events.</a:t>
            </a:r>
            <a:endParaRPr b="1" sz="1200">
              <a:solidFill>
                <a:schemeClr val="lt1"/>
              </a:solidFill>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1150" lvl="0" marL="457200" rtl="0" algn="l">
              <a:lnSpc>
                <a:spcPct val="115000"/>
              </a:lnSpc>
              <a:spcBef>
                <a:spcPts val="1100"/>
              </a:spcBef>
              <a:spcAft>
                <a:spcPts val="0"/>
              </a:spcAft>
              <a:buClr>
                <a:schemeClr val="lt1"/>
              </a:buClr>
              <a:buSzPts val="1300"/>
              <a:buFont typeface="Montserrat"/>
              <a:buChar char="●"/>
            </a:pPr>
            <a:r>
              <a:rPr b="1" lang="en" sz="1200">
                <a:solidFill>
                  <a:schemeClr val="lt1"/>
                </a:solidFill>
                <a:latin typeface="Montserrat"/>
                <a:ea typeface="Montserrat"/>
                <a:cs typeface="Montserrat"/>
                <a:sym typeface="Montserrat"/>
              </a:rPr>
              <a:t>Application performance anomalies: These are simply anomalies detected by end-to-end application performance monitoring. These systems observe application function, collecting data on all problems, including supporting infrastructure and app dependencies. When anomalies are detected, rate limiting is triggered and admins are notified about the source of the issue with the problematic data.</a:t>
            </a:r>
            <a:endParaRPr b="1" sz="1200">
              <a:solidFill>
                <a:schemeClr val="lt1"/>
              </a:solidFill>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1150" lvl="0" marL="457200" rtl="0" algn="l">
              <a:lnSpc>
                <a:spcPct val="115000"/>
              </a:lnSpc>
              <a:spcBef>
                <a:spcPts val="1100"/>
              </a:spcBef>
              <a:spcAft>
                <a:spcPts val="0"/>
              </a:spcAft>
              <a:buClr>
                <a:schemeClr val="lt1"/>
              </a:buClr>
              <a:buSzPts val="1300"/>
              <a:buFont typeface="Montserrat"/>
              <a:buChar char="●"/>
            </a:pPr>
            <a:r>
              <a:rPr b="1" lang="en" sz="1200">
                <a:solidFill>
                  <a:schemeClr val="lt1"/>
                </a:solidFill>
                <a:latin typeface="Montserrat"/>
                <a:ea typeface="Montserrat"/>
                <a:cs typeface="Montserrat"/>
                <a:sym typeface="Montserrat"/>
              </a:rPr>
              <a:t>Web application security anomalies: These include any other anomalous or suspicious web application behavior that might impact security such as XSS attacks or DDOS attacks.</a:t>
            </a:r>
            <a:endParaRPr>
              <a:latin typeface="Montserrat"/>
              <a:ea typeface="Montserrat"/>
              <a:cs typeface="Montserrat"/>
              <a:sym typeface="Montserrat"/>
            </a:endParaRPr>
          </a:p>
        </p:txBody>
      </p:sp>
      <p:sp>
        <p:nvSpPr>
          <p:cNvPr id="213" name="Google Shape;213;p45"/>
          <p:cNvSpPr txBox="1"/>
          <p:nvPr/>
        </p:nvSpPr>
        <p:spPr>
          <a:xfrm>
            <a:off x="2274850" y="247850"/>
            <a:ext cx="4845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What are Anomalies?</a:t>
            </a:r>
            <a:endParaRPr b="1" sz="1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6"/>
          <p:cNvSpPr txBox="1"/>
          <p:nvPr/>
        </p:nvSpPr>
        <p:spPr>
          <a:xfrm>
            <a:off x="386250" y="1419225"/>
            <a:ext cx="8371500" cy="3575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Montserrat"/>
              <a:buChar char="●"/>
            </a:pPr>
            <a:r>
              <a:rPr b="1" lang="en" sz="1200">
                <a:solidFill>
                  <a:schemeClr val="lt1"/>
                </a:solidFill>
                <a:highlight>
                  <a:schemeClr val="dk1"/>
                </a:highlight>
                <a:latin typeface="Montserrat"/>
                <a:ea typeface="Montserrat"/>
                <a:cs typeface="Montserrat"/>
                <a:sym typeface="Montserrat"/>
              </a:rPr>
              <a:t>Unsupervised learning, also known as </a:t>
            </a:r>
            <a:r>
              <a:rPr b="1" lang="en" sz="1200">
                <a:solidFill>
                  <a:schemeClr val="lt1"/>
                </a:solidFill>
                <a:highlight>
                  <a:schemeClr val="dk1"/>
                </a:highlight>
                <a:uFill>
                  <a:noFill/>
                </a:uFill>
                <a:latin typeface="Montserrat"/>
                <a:ea typeface="Montserrat"/>
                <a:cs typeface="Montserrat"/>
                <a:sym typeface="Montserrat"/>
                <a:hlinkClick r:id="rId3">
                  <a:extLst>
                    <a:ext uri="{A12FA001-AC4F-418D-AE19-62706E023703}">
                      <ahyp:hlinkClr val="tx"/>
                    </a:ext>
                  </a:extLst>
                </a:hlinkClick>
              </a:rPr>
              <a:t>unsupervised machine learning</a:t>
            </a:r>
            <a:r>
              <a:rPr b="1" lang="en" sz="1200">
                <a:solidFill>
                  <a:schemeClr val="lt1"/>
                </a:solidFill>
                <a:highlight>
                  <a:schemeClr val="dk1"/>
                </a:highlight>
                <a:latin typeface="Montserrat"/>
                <a:ea typeface="Montserrat"/>
                <a:cs typeface="Montserrat"/>
                <a:sym typeface="Montserrat"/>
              </a:rPr>
              <a:t>, uses machine learning algorithms to analyze and cluster unlabeled datasets. These algorithms discover hidden patterns or data groupings without the need for human intervention. Its ability to discover similarities and differences in information make it the ideal solution for exploratory data analysis, cross-selling strategies, customer segmentation, and image recognition.</a:t>
            </a:r>
            <a:endParaRPr b="1" sz="1200">
              <a:solidFill>
                <a:schemeClr val="lt1"/>
              </a:solidFill>
              <a:highlight>
                <a:schemeClr val="dk1"/>
              </a:highlight>
              <a:latin typeface="Montserrat"/>
              <a:ea typeface="Montserrat"/>
              <a:cs typeface="Montserrat"/>
              <a:sym typeface="Montserrat"/>
            </a:endParaRPr>
          </a:p>
          <a:p>
            <a:pPr indent="0" lvl="0" marL="457200" rtl="0" algn="l">
              <a:lnSpc>
                <a:spcPct val="115000"/>
              </a:lnSpc>
              <a:spcBef>
                <a:spcPts val="1100"/>
              </a:spcBef>
              <a:spcAft>
                <a:spcPts val="0"/>
              </a:spcAft>
              <a:buNone/>
            </a:pPr>
            <a:r>
              <a:t/>
            </a:r>
            <a:endParaRPr b="1" sz="1200">
              <a:solidFill>
                <a:schemeClr val="lt1"/>
              </a:solidFill>
              <a:latin typeface="Montserrat"/>
              <a:ea typeface="Montserrat"/>
              <a:cs typeface="Montserrat"/>
              <a:sym typeface="Montserrat"/>
            </a:endParaRPr>
          </a:p>
          <a:p>
            <a:pPr indent="-311150" lvl="0" marL="457200" rtl="0" algn="l">
              <a:lnSpc>
                <a:spcPct val="150000"/>
              </a:lnSpc>
              <a:spcBef>
                <a:spcPts val="1100"/>
              </a:spcBef>
              <a:spcAft>
                <a:spcPts val="0"/>
              </a:spcAft>
              <a:buClr>
                <a:schemeClr val="lt1"/>
              </a:buClr>
              <a:buSzPts val="1300"/>
              <a:buFont typeface="Montserrat"/>
              <a:buChar char="●"/>
            </a:pPr>
            <a:r>
              <a:rPr b="1" lang="en" sz="1200">
                <a:solidFill>
                  <a:schemeClr val="lt1"/>
                </a:solidFill>
                <a:highlight>
                  <a:schemeClr val="dk1"/>
                </a:highlight>
                <a:latin typeface="Montserrat"/>
                <a:ea typeface="Montserrat"/>
                <a:cs typeface="Montserrat"/>
                <a:sym typeface="Montserrat"/>
              </a:rPr>
              <a:t>Unsupervised learning cannot be directly applied to a regression or classification problem because unlike supervised learning, we have the input data but no corresponding output data. The goal of unsupervised learning is to find the underlying structure of dataset, group that data according to similarities, and represent that dataset in a compressed format.</a:t>
            </a:r>
            <a:endParaRPr b="1" sz="1200">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1100"/>
              </a:spcBef>
              <a:spcAft>
                <a:spcPts val="1100"/>
              </a:spcAft>
              <a:buNone/>
            </a:pPr>
            <a:r>
              <a:t/>
            </a:r>
            <a:endParaRPr>
              <a:latin typeface="Montserrat"/>
              <a:ea typeface="Montserrat"/>
              <a:cs typeface="Montserrat"/>
              <a:sym typeface="Montserrat"/>
            </a:endParaRPr>
          </a:p>
        </p:txBody>
      </p:sp>
      <p:sp>
        <p:nvSpPr>
          <p:cNvPr id="219" name="Google Shape;219;p46"/>
          <p:cNvSpPr txBox="1"/>
          <p:nvPr/>
        </p:nvSpPr>
        <p:spPr>
          <a:xfrm>
            <a:off x="1445200" y="576000"/>
            <a:ext cx="637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highlight>
                  <a:schemeClr val="dk1"/>
                </a:highlight>
                <a:latin typeface="Montserrat"/>
                <a:ea typeface="Montserrat"/>
                <a:cs typeface="Montserrat"/>
                <a:sym typeface="Montserrat"/>
              </a:rPr>
              <a:t>What is Unsupervised Machine Learning?</a:t>
            </a:r>
            <a:endParaRPr b="1" sz="18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